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76" r:id="rId2"/>
    <p:sldId id="262" r:id="rId3"/>
    <p:sldId id="266" r:id="rId4"/>
    <p:sldId id="273" r:id="rId5"/>
    <p:sldId id="271" r:id="rId6"/>
    <p:sldId id="259" r:id="rId7"/>
    <p:sldId id="258" r:id="rId8"/>
    <p:sldId id="257" r:id="rId9"/>
    <p:sldId id="260" r:id="rId10"/>
    <p:sldId id="277" r:id="rId11"/>
    <p:sldId id="275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  <p:bold r:id="rId15"/>
    </p:embeddedFon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Bebas Neue" panose="020B0606020202050201" pitchFamily="34" charset="0"/>
      <p:regular r:id="rId20"/>
    </p:embeddedFont>
    <p:embeddedFont>
      <p:font typeface="Kanit" panose="020B0604020202020204" charset="-34"/>
      <p:regular r:id="rId21"/>
      <p:bold r:id="rId22"/>
      <p:italic r:id="rId23"/>
      <p:boldItalic r:id="rId24"/>
    </p:embeddedFont>
    <p:embeddedFont>
      <p:font typeface="Kanit Medium" panose="020B0604020202020204" charset="-34"/>
      <p:regular r:id="rId25"/>
      <p:bold r:id="rId26"/>
      <p:italic r:id="rId27"/>
      <p:boldItalic r:id="rId28"/>
    </p:embeddedFont>
    <p:embeddedFont>
      <p:font typeface="Manrope Medium" panose="020B0604020202020204" charset="0"/>
      <p:regular r:id="rId29"/>
      <p:bold r:id="rId30"/>
    </p:embeddedFont>
    <p:embeddedFont>
      <p:font typeface="Montserrat" panose="00000500000000000000" pitchFamily="2" charset="-52"/>
      <p:regular r:id="rId31"/>
      <p:bold r:id="rId32"/>
      <p:italic r:id="rId33"/>
      <p:boldItalic r:id="rId34"/>
    </p:embeddedFont>
    <p:embeddedFont>
      <p:font typeface="Nunito Light" pitchFamily="2" charset="-52"/>
      <p:regular r:id="rId35"/>
      <p:italic r:id="rId36"/>
    </p:embeddedFont>
    <p:embeddedFont>
      <p:font typeface="Open Sans Light" panose="020B0306030504020204" pitchFamily="34" charset="0"/>
      <p:regular r:id="rId37"/>
      <p:italic r:id="rId38"/>
    </p:embeddedFont>
    <p:embeddedFont>
      <p:font typeface="PT Sans" panose="020B0503020203020204" pitchFamily="34" charset="-52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83C"/>
    <a:srgbClr val="EFEFEF"/>
    <a:srgbClr val="B06026"/>
    <a:srgbClr val="6D3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3E398-1968-49A3-9415-A12570E0987F}">
  <a:tblStyle styleId="{C923E398-1968-49A3-9415-A12570E09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0A12D-3D14-4D5B-9B95-8E97F2ADF9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787" autoAdjust="0"/>
  </p:normalViewPr>
  <p:slideViewPr>
    <p:cSldViewPr snapToGrid="0">
      <p:cViewPr varScale="1">
        <p:scale>
          <a:sx n="81" d="100"/>
          <a:sy n="81" d="100"/>
        </p:scale>
        <p:origin x="1498" y="-4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B516025D-2FF7-3D32-E22D-2EA6B2484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2570776C-4BB9-26FE-170B-3C8AE6D4B4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FD8B7E26-A1FA-7A87-6D52-D1318A24C2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Здравствуйте, меня зовут Пономарев Иван </a:t>
            </a:r>
            <a:r>
              <a:rPr lang="ru-RU" dirty="0" err="1"/>
              <a:t>Минович</a:t>
            </a:r>
            <a:r>
              <a:rPr lang="ru-RU" dirty="0"/>
              <a:t>, я студент группы ИСПП-11 и я хочу представить свой проект </a:t>
            </a:r>
            <a:r>
              <a:rPr lang="en-US" dirty="0"/>
              <a:t>“</a:t>
            </a:r>
            <a:r>
              <a:rPr lang="ru-RU" sz="11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r>
              <a:rPr lang="en-US" sz="1100" dirty="0">
                <a:solidFill>
                  <a:schemeClr val="accent3"/>
                </a:solidFill>
              </a:rPr>
              <a:t>”.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46741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>
          <a:extLst>
            <a:ext uri="{FF2B5EF4-FFF2-40B4-BE49-F238E27FC236}">
              <a16:creationId xmlns:a16="http://schemas.microsoft.com/office/drawing/2014/main" id="{8ADF4888-1F48-9DBC-8B3B-D19FF5648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>
            <a:extLst>
              <a:ext uri="{FF2B5EF4-FFF2-40B4-BE49-F238E27FC236}">
                <a16:creationId xmlns:a16="http://schemas.microsoft.com/office/drawing/2014/main" id="{8DEEFA58-3B50-C182-95E7-A7F6F9E7D4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>
            <a:extLst>
              <a:ext uri="{FF2B5EF4-FFF2-40B4-BE49-F238E27FC236}">
                <a16:creationId xmlns:a16="http://schemas.microsoft.com/office/drawing/2014/main" id="{166CBECF-3D86-A332-CFE8-2C0C76850D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 главных преимуществ можно выделить автоматизацию расчетов, доступ к данным о проектах и доступность с любого </a:t>
            </a:r>
            <a:r>
              <a:rPr lang="ru-RU" dirty="0" err="1"/>
              <a:t>устроиства</a:t>
            </a:r>
            <a:r>
              <a:rPr lang="ru-R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029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049ED255-D686-2AA3-CF70-B076213B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B0F6C5C8-74E1-77DD-238C-2455028575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0F3A4518-C943-E8DB-CC0D-E036B07057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39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 fontAlgn="base"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При проектировании дорожных работ, могут возникать ошибки в расчётах и могут занимать очень много времени. Автоматизация процесса позволит избежать этого, повысить эффективность работ.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Целевой аудиторией являются проектировщики, которые смогут указывать необходимые ресурсы, менеджеры проектов, которые получат возможность отслеживать прогресс выполнения работ, и подрядчики, которые смогут ознакомиться со всеми проектами, готовыми к реализации.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 же нам нужно для решения всего выше перечисленного? Вот мое решение – создать веб приложение, обеспечит более быстрый процесс учета ресурсов.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Чтоб добиться нашей цели</a:t>
            </a:r>
            <a:r>
              <a:rPr lang="en-US" dirty="0"/>
              <a:t>:</a:t>
            </a:r>
            <a:r>
              <a:rPr lang="ru-RU" dirty="0"/>
              <a:t> я начал с разработки базы данных, позволяющая хранить данные о проектах, разработал понятный и удобный интерфейс для пользователя, реализовал функциональность всего приложения и протестировал подсистему на наличие различных проблем и ошибок.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18d0e9d40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18d0e9d40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разработки подсистемы,, я использовал </a:t>
            </a:r>
            <a:r>
              <a:rPr lang="en-US" dirty="0"/>
              <a:t>MySQL Workbench </a:t>
            </a:r>
            <a:r>
              <a:rPr lang="ru-RU" dirty="0"/>
              <a:t>для управления базы данных, для создания сайта – </a:t>
            </a:r>
            <a:r>
              <a:rPr lang="en-US" dirty="0"/>
              <a:t>ASP.NET </a:t>
            </a:r>
            <a:r>
              <a:rPr lang="ru-RU" dirty="0"/>
              <a:t>и писал серверную часть на </a:t>
            </a:r>
            <a:r>
              <a:rPr lang="en-US" dirty="0"/>
              <a:t>C#</a:t>
            </a:r>
            <a:r>
              <a:rPr lang="ru-RU" dirty="0"/>
              <a:t>, для проектирования интерфейса, базы данных, и чтобы развернуть приложение – </a:t>
            </a:r>
            <a:r>
              <a:rPr lang="en-US" dirty="0"/>
              <a:t>docker.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1caadaa3b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1caadaa3b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простая. Клиент написан на </a:t>
            </a:r>
            <a:r>
              <a:rPr lang="en-US" dirty="0"/>
              <a:t>Razor, </a:t>
            </a:r>
            <a:r>
              <a:rPr lang="ru-RU" dirty="0"/>
              <a:t>который управляется серверной частью </a:t>
            </a:r>
            <a:r>
              <a:rPr lang="en-US" dirty="0"/>
              <a:t>ASP.NET</a:t>
            </a:r>
            <a:r>
              <a:rPr lang="ru-RU" dirty="0"/>
              <a:t>, запрашивающая данные из базы данных </a:t>
            </a:r>
            <a:r>
              <a:rPr lang="en-US" dirty="0"/>
              <a:t>MySQL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 главных преимуществ можно выделить автоматизацию расчетов, доступ к данным о проектах и доступность с любого </a:t>
            </a:r>
            <a:r>
              <a:rPr lang="ru-RU" dirty="0" err="1"/>
              <a:t>устроиства</a:t>
            </a:r>
            <a:r>
              <a:rPr lang="ru-R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100" dirty="0"/>
              <a:t>Подсистема </a:t>
            </a:r>
            <a:r>
              <a:rPr lang="ru-RU" sz="11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100" dirty="0"/>
              <a:t>разработана и все поставленные задачи выполнены. А теперь посмотрим, на </a:t>
            </a:r>
            <a:r>
              <a:rPr lang="ru-RU" sz="1100"/>
              <a:t>само приложение.</a:t>
            </a:r>
            <a:endParaRPr lang="ru-RU" sz="11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73" y="803400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9375" y="3633424"/>
            <a:ext cx="3652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74824" y="-27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30776" y="43789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 rot="10800000" flipH="1">
            <a:off x="8753654" y="2678318"/>
            <a:ext cx="1696851" cy="2238507"/>
            <a:chOff x="4024825" y="148925"/>
            <a:chExt cx="1493050" cy="1969650"/>
          </a:xfrm>
        </p:grpSpPr>
        <p:sp>
          <p:nvSpPr>
            <p:cNvPr id="85" name="Google Shape;85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14"/>
          <p:cNvGrpSpPr/>
          <p:nvPr/>
        </p:nvGrpSpPr>
        <p:grpSpPr>
          <a:xfrm>
            <a:off x="-1270824" y="190618"/>
            <a:ext cx="1696851" cy="2238507"/>
            <a:chOff x="4024825" y="148925"/>
            <a:chExt cx="1493050" cy="1969650"/>
          </a:xfrm>
        </p:grpSpPr>
        <p:sp>
          <p:nvSpPr>
            <p:cNvPr id="89" name="Google Shape;89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-268049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424001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 idx="2" hasCustomPrompt="1"/>
          </p:nvPr>
        </p:nvSpPr>
        <p:spPr>
          <a:xfrm>
            <a:off x="1678500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3" hasCustomPrompt="1"/>
          </p:nvPr>
        </p:nvSpPr>
        <p:spPr>
          <a:xfrm>
            <a:off x="1678500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 idx="4" hasCustomPrompt="1"/>
          </p:nvPr>
        </p:nvSpPr>
        <p:spPr>
          <a:xfrm>
            <a:off x="4191388" y="1464924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5" hasCustomPrompt="1"/>
          </p:nvPr>
        </p:nvSpPr>
        <p:spPr>
          <a:xfrm>
            <a:off x="4191388" y="2857137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6" hasCustomPrompt="1"/>
          </p:nvPr>
        </p:nvSpPr>
        <p:spPr>
          <a:xfrm>
            <a:off x="6737575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7" hasCustomPrompt="1"/>
          </p:nvPr>
        </p:nvSpPr>
        <p:spPr>
          <a:xfrm>
            <a:off x="6737575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"/>
          </p:nvPr>
        </p:nvSpPr>
        <p:spPr>
          <a:xfrm>
            <a:off x="720000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8"/>
          </p:nvPr>
        </p:nvSpPr>
        <p:spPr>
          <a:xfrm>
            <a:off x="3249538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9"/>
          </p:nvPr>
        </p:nvSpPr>
        <p:spPr>
          <a:xfrm>
            <a:off x="5779075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720000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14"/>
          </p:nvPr>
        </p:nvSpPr>
        <p:spPr>
          <a:xfrm>
            <a:off x="3249538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15"/>
          </p:nvPr>
        </p:nvSpPr>
        <p:spPr>
          <a:xfrm>
            <a:off x="5779075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8430775" y="-92550"/>
            <a:ext cx="960524" cy="960524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301925" y="4367338"/>
            <a:ext cx="1021926" cy="102192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212" name="Google Shape;212;p17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>
            <a:spLocks noGrp="1"/>
          </p:cNvSpPr>
          <p:nvPr>
            <p:ph type="pic" idx="2"/>
          </p:nvPr>
        </p:nvSpPr>
        <p:spPr>
          <a:xfrm>
            <a:off x="5493300" y="175"/>
            <a:ext cx="2937600" cy="27639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9"/>
          <p:cNvGrpSpPr/>
          <p:nvPr/>
        </p:nvGrpSpPr>
        <p:grpSpPr>
          <a:xfrm>
            <a:off x="4686209" y="3458493"/>
            <a:ext cx="2095048" cy="2763813"/>
            <a:chOff x="4024825" y="148925"/>
            <a:chExt cx="1493050" cy="1969650"/>
          </a:xfrm>
        </p:grpSpPr>
        <p:sp>
          <p:nvSpPr>
            <p:cNvPr id="226" name="Google Shape;226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rot="10800000" flipH="1">
            <a:off x="8680059" y="-26382"/>
            <a:ext cx="2095048" cy="2763813"/>
            <a:chOff x="4024825" y="148925"/>
            <a:chExt cx="1493050" cy="1969650"/>
          </a:xfrm>
        </p:grpSpPr>
        <p:sp>
          <p:nvSpPr>
            <p:cNvPr id="230" name="Google Shape;230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9"/>
          <p:cNvSpPr>
            <a:spLocks noGrp="1"/>
          </p:cNvSpPr>
          <p:nvPr>
            <p:ph type="pic" idx="3"/>
          </p:nvPr>
        </p:nvSpPr>
        <p:spPr>
          <a:xfrm flipH="1">
            <a:off x="-12938" y="0"/>
            <a:ext cx="4923288" cy="276388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34" name="Google Shape;234;p19"/>
          <p:cNvSpPr>
            <a:spLocks noGrp="1"/>
          </p:cNvSpPr>
          <p:nvPr>
            <p:ph type="pic" idx="4"/>
          </p:nvPr>
        </p:nvSpPr>
        <p:spPr>
          <a:xfrm rot="10800000" flipH="1">
            <a:off x="5493300" y="3368625"/>
            <a:ext cx="3659100" cy="1774800"/>
          </a:xfrm>
          <a:prstGeom prst="flowChartDocumen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>
            <a:spLocks noGrp="1"/>
          </p:cNvSpPr>
          <p:nvPr>
            <p:ph type="title" hasCustomPrompt="1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1425100" y="2766500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title" idx="2" hasCustomPrompt="1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3"/>
          <p:cNvSpPr txBox="1">
            <a:spLocks noGrp="1"/>
          </p:cNvSpPr>
          <p:nvPr>
            <p:ph type="subTitle" idx="3"/>
          </p:nvPr>
        </p:nvSpPr>
        <p:spPr>
          <a:xfrm>
            <a:off x="1423450" y="1339350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3"/>
          <p:cNvSpPr txBox="1">
            <a:spLocks noGrp="1"/>
          </p:cNvSpPr>
          <p:nvPr>
            <p:ph type="title" idx="4" hasCustomPrompt="1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3"/>
          <p:cNvSpPr txBox="1">
            <a:spLocks noGrp="1"/>
          </p:cNvSpPr>
          <p:nvPr>
            <p:ph type="subTitle" idx="5"/>
          </p:nvPr>
        </p:nvSpPr>
        <p:spPr>
          <a:xfrm>
            <a:off x="1423450" y="4133251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-11287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 rot="-5400000">
            <a:off x="7063973" y="776278"/>
            <a:ext cx="3539419" cy="1366065"/>
            <a:chOff x="3354225" y="2000525"/>
            <a:chExt cx="2318650" cy="894900"/>
          </a:xfrm>
        </p:grpSpPr>
        <p:sp>
          <p:nvSpPr>
            <p:cNvPr id="377" name="Google Shape;377;p25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5"/>
          <p:cNvGrpSpPr/>
          <p:nvPr/>
        </p:nvGrpSpPr>
        <p:grpSpPr>
          <a:xfrm rot="10800000" flipH="1">
            <a:off x="-1381816" y="2993043"/>
            <a:ext cx="2095048" cy="2763813"/>
            <a:chOff x="4024825" y="148925"/>
            <a:chExt cx="1493050" cy="1969650"/>
          </a:xfrm>
        </p:grpSpPr>
        <p:sp>
          <p:nvSpPr>
            <p:cNvPr id="384" name="Google Shape;384;p25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5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/>
          <p:nvPr/>
        </p:nvSpPr>
        <p:spPr>
          <a:xfrm rot="5400000">
            <a:off x="4077979" y="-634602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/>
          <p:nvPr/>
        </p:nvSpPr>
        <p:spPr>
          <a:xfrm rot="5400000">
            <a:off x="4059449" y="-409280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6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393" name="Google Shape;393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 rot="-2085593">
            <a:off x="-2161752" y="-100818"/>
            <a:ext cx="4983886" cy="1923567"/>
            <a:chOff x="3354225" y="2000525"/>
            <a:chExt cx="2318650" cy="894900"/>
          </a:xfrm>
        </p:grpSpPr>
        <p:sp>
          <p:nvSpPr>
            <p:cNvPr id="400" name="Google Shape;400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21921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8297926" y="43041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7199983">
            <a:off x="8345177" y="-187663"/>
            <a:ext cx="893533" cy="760576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137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1715263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1715375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923250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7482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30776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rot="-5400000">
            <a:off x="-695997" y="3478534"/>
            <a:ext cx="1706258" cy="2250916"/>
            <a:chOff x="4024825" y="148925"/>
            <a:chExt cx="1493050" cy="1969650"/>
          </a:xfrm>
        </p:grpSpPr>
        <p:sp>
          <p:nvSpPr>
            <p:cNvPr id="37" name="Google Shape;37;p6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6"/>
          <p:cNvSpPr/>
          <p:nvPr/>
        </p:nvSpPr>
        <p:spPr>
          <a:xfrm rot="10800000">
            <a:off x="8568738" y="2135481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5480380" y="100"/>
            <a:ext cx="3663600" cy="51435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80549" y="1023811"/>
            <a:ext cx="541986" cy="54198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8570075" y="4270499"/>
            <a:ext cx="997623" cy="997623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8474466" y="2892584"/>
            <a:ext cx="1706258" cy="2250916"/>
            <a:chOff x="4024825" y="148925"/>
            <a:chExt cx="1493050" cy="1969650"/>
          </a:xfrm>
        </p:grpSpPr>
        <p:sp>
          <p:nvSpPr>
            <p:cNvPr id="49" name="Google Shape;49;p8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077976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8430776" y="46464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4060888" y="4648156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0"/>
          <p:cNvGrpSpPr/>
          <p:nvPr/>
        </p:nvGrpSpPr>
        <p:grpSpPr>
          <a:xfrm>
            <a:off x="-199959" y="4147964"/>
            <a:ext cx="4176121" cy="1611804"/>
            <a:chOff x="3354225" y="2000525"/>
            <a:chExt cx="2318650" cy="894900"/>
          </a:xfrm>
        </p:grpSpPr>
        <p:sp>
          <p:nvSpPr>
            <p:cNvPr id="63" name="Google Shape;63;p1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Kanit"/>
              <a:buNone/>
              <a:defRPr sz="3500" b="1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3" r:id="rId11"/>
    <p:sldLayoutId id="2147483665" r:id="rId12"/>
    <p:sldLayoutId id="2147483669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CEDF3E26-2A49-FB11-8905-1CB260195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61871143-C7CE-DA39-4DE1-9EF94549333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7E9C298D-0585-867E-E50E-1B8605316E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0A2FBD34-1C11-168A-7AB9-E4A10D483367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F2BB9105-5242-080B-9579-3B7AB7FAEB32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8196733B-4440-C366-8957-60059CE80E53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C7282CD0-7A25-C2BD-82DB-3F15D1A3236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6A5B5900-868C-FF2F-6B02-50EB1EB63EA0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BEFF554-CF7C-EA35-CB46-19B2C87D3751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FD8498B-22CA-E25E-7C57-EFD766AEC19F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C7F4BAF6-49B1-8E63-DA01-31D0DE483975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6BF2FF0F-970F-2D39-2E77-309F156204F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52832B16-0559-AA85-1F57-AFA46E3FD345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95019CF3-0BD4-679F-25ED-BAB301E1E15B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8E277AAE-F18B-996C-34E7-E8758F725C43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CC3DEB61-8F7B-2396-963C-6C119F3C5A55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B8F62F1-675D-2794-09F3-93366493AB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51DD6615-0BD0-8DC5-1DD9-ECEE372925F6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0A929D53-C542-288F-C2B8-6BF1731D3D6F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B87F3FC1-36AE-F199-F707-883A639F8E7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F1060BE0-66CA-87E6-E781-D694C8128151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9667B553-5FB4-5F10-DD96-8CD56620E211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AB9EB246-02D8-97EC-9ECF-8AE83995AEB1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5E4A4BFF-46E5-3BD0-2529-10D5A65FB09B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0291630-5325-C5C0-02C0-79CD4C0747B4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BEE9C142-6284-8B63-581A-0E1BF2AC0D4C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38DB0A64-D90C-FFF1-ACA8-E5D1660BFA18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76C8880D-0678-79C6-7319-C69B29ED47F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1BD0898D-9A39-3EDB-2DA9-C98A52DDD353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C25BFE8E-B616-5D01-4930-D4E46EE8081E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9CA692E9-DE5F-477E-0B41-899E512F548C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A4C80CD6-438B-1BEC-EA1E-D63DB86EB49D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6EF27BBD-6340-D34A-0B78-24F5AB5B6F7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6089A3D-A524-B99F-22AB-CC362D3E658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6C0F45A7-6DE5-D2F6-8EC0-6647B4A583F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89C4AD-5B48-D930-46AD-CA7C8E849156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5F35E1F5-7633-3EAF-DEDE-43A78A241874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392611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>
          <a:extLst>
            <a:ext uri="{FF2B5EF4-FFF2-40B4-BE49-F238E27FC236}">
              <a16:creationId xmlns:a16="http://schemas.microsoft.com/office/drawing/2014/main" id="{2A594EE3-F252-306A-EC75-B1E3659C5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>
            <a:extLst>
              <a:ext uri="{FF2B5EF4-FFF2-40B4-BE49-F238E27FC236}">
                <a16:creationId xmlns:a16="http://schemas.microsoft.com/office/drawing/2014/main" id="{23BE0216-A2B0-FACC-BACB-83BEC056B9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Мое приложение</a:t>
            </a:r>
            <a:endParaRPr dirty="0"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35D89D2A-F99C-8D60-4941-C4898BB9A3E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10/11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9FBE7A-A41F-69F3-D347-555FB7D96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284" y="1036034"/>
            <a:ext cx="3071432" cy="3071432"/>
          </a:xfrm>
          <a:prstGeom prst="rect">
            <a:avLst/>
          </a:prstGeom>
        </p:spPr>
      </p:pic>
      <p:sp>
        <p:nvSpPr>
          <p:cNvPr id="5" name="Google Shape;488;p34">
            <a:extLst>
              <a:ext uri="{FF2B5EF4-FFF2-40B4-BE49-F238E27FC236}">
                <a16:creationId xmlns:a16="http://schemas.microsoft.com/office/drawing/2014/main" id="{B3C14983-F81F-2117-9429-EF293EC1E6F7}"/>
              </a:ext>
            </a:extLst>
          </p:cNvPr>
          <p:cNvSpPr txBox="1">
            <a:spLocks/>
          </p:cNvSpPr>
          <p:nvPr/>
        </p:nvSpPr>
        <p:spPr>
          <a:xfrm>
            <a:off x="2434027" y="399435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Пользователь</a:t>
            </a:r>
            <a:r>
              <a:rPr lang="en-US" sz="1800" dirty="0"/>
              <a:t>: </a:t>
            </a:r>
          </a:p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логин –</a:t>
            </a:r>
            <a:r>
              <a:rPr lang="en-US" sz="1800" dirty="0"/>
              <a:t> test, </a:t>
            </a:r>
          </a:p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пароль - </a:t>
            </a:r>
            <a:r>
              <a:rPr lang="en-US" sz="18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42440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031C839F-6963-1B66-62FB-E01DF2C3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022E2F15-F836-5024-2955-D5F50DC06DD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529C683A-C362-FB9B-9390-0B0DE5FD3D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1B53E899-E5F2-3DA9-79C3-44DA5908D285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9028F3B3-5A84-D5B6-FD17-2DACCC0289E9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38604348-7288-63DA-662F-3371DA65E0A4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78BF37CD-0F4D-2272-B052-99B19DDC0D4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4055A0ED-C4A8-ED9E-2EF0-842EAB4DC416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D7421F2-F71F-010F-EDFD-39C5A39EA057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BB6B5BD-0035-02E3-68FD-F0537C907DE5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0BD72818-FDE3-2E45-8312-2957B232C969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955D7566-E0B1-5803-C30F-BCBD473B2B0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253408BF-9C44-0770-9023-9FDDE791763D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753439BF-6F52-4ECE-6D06-1679E671B823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D5B99C6A-40AE-0CEC-04F6-6CBAC92D1D5C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BC0545BA-FD6C-4229-681E-C340B8461CD0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7C7EF56-7536-69E8-23BE-E34E87F45C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DD3B7987-225E-244F-0141-FAAE7C9A903E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CA037109-347F-6777-7F77-02424D8DC9D5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E9597658-361D-3EF1-4D4C-6C61CBAC095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33868D6A-933E-F850-A85B-5915CBDA44C0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71DCE445-150E-0377-F648-9B41F472F52F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7852EEDA-BFAF-2C5E-E3E5-49F3F9B39AEE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8F966693-AB8B-CA2C-EBFF-ED5BF6DB5DCF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9F4B965-7E07-F2B7-F085-2477E4ED4851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C1C7ED70-C98F-4427-0D0C-B4B45B032FB8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F5B283B0-FDF2-7E26-5769-0165897B7C04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99BC5C36-898C-2072-7981-B0144C93972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F5649D38-BCA2-2FC8-215A-19115201169C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E8678624-42B7-9D75-F8DF-A396484C0102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2502616B-2C0B-AC8C-BD66-A368D8E6B25F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FB36AEA3-1504-F01E-6225-6308545BDB1A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5DBFBED6-0F00-A35A-5E15-3611260025B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2A0EBB9-6309-3EF4-FD73-895785E4E15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DB961920-C201-EB1C-BB55-ADC2179D75C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E49814A-73E4-134F-0B90-BCC0E7D36A0D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DE312DD2-BE8C-01EE-029A-884B6FD5F22F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428104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6"/>
          <p:cNvSpPr txBox="1">
            <a:spLocks noGrp="1"/>
          </p:cNvSpPr>
          <p:nvPr>
            <p:ph type="subTitle" idx="4"/>
          </p:nvPr>
        </p:nvSpPr>
        <p:spPr>
          <a:xfrm>
            <a:off x="4781721" y="2015169"/>
            <a:ext cx="278866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Повышение эффективности</a:t>
            </a:r>
            <a:endParaRPr sz="2400" dirty="0"/>
          </a:p>
        </p:txBody>
      </p:sp>
      <p:sp>
        <p:nvSpPr>
          <p:cNvPr id="603" name="Google Shape;60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Актуальность</a:t>
            </a:r>
            <a:endParaRPr dirty="0"/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4593616" y="2383323"/>
            <a:ext cx="316464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Подсистема предоставляет возможность отслеживать потребности в материалах, технике и рабочих, что позволяет оптимизировать планирование работ.</a:t>
            </a:r>
            <a:endParaRPr sz="1800" dirty="0"/>
          </a:p>
        </p:txBody>
      </p:sp>
      <p:sp>
        <p:nvSpPr>
          <p:cNvPr id="605" name="Google Shape;605;p36"/>
          <p:cNvSpPr txBox="1">
            <a:spLocks noGrp="1"/>
          </p:cNvSpPr>
          <p:nvPr>
            <p:ph type="subTitle" idx="2"/>
          </p:nvPr>
        </p:nvSpPr>
        <p:spPr>
          <a:xfrm>
            <a:off x="1505300" y="2383323"/>
            <a:ext cx="292507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Автоматизация процесса позволяет сократить время на подсчеты, а также минимизировать риск возникновения ошибок</a:t>
            </a:r>
            <a:r>
              <a:rPr lang="en" sz="1800" dirty="0"/>
              <a:t>.</a:t>
            </a:r>
            <a:endParaRPr sz="1800" dirty="0"/>
          </a:p>
        </p:txBody>
      </p:sp>
      <p:sp>
        <p:nvSpPr>
          <p:cNvPr id="606" name="Google Shape;606;p36"/>
          <p:cNvSpPr txBox="1">
            <a:spLocks noGrp="1"/>
          </p:cNvSpPr>
          <p:nvPr>
            <p:ph type="subTitle" idx="3"/>
          </p:nvPr>
        </p:nvSpPr>
        <p:spPr>
          <a:xfrm>
            <a:off x="1715149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Оптимизация процесса</a:t>
            </a:r>
            <a:endParaRPr sz="2400" dirty="0"/>
          </a:p>
        </p:txBody>
      </p:sp>
      <p:grpSp>
        <p:nvGrpSpPr>
          <p:cNvPr id="607" name="Google Shape;607;p36"/>
          <p:cNvGrpSpPr/>
          <p:nvPr/>
        </p:nvGrpSpPr>
        <p:grpSpPr>
          <a:xfrm>
            <a:off x="-330700" y="3009550"/>
            <a:ext cx="2287450" cy="2974225"/>
            <a:chOff x="6581275" y="1629775"/>
            <a:chExt cx="2287450" cy="2974225"/>
          </a:xfrm>
        </p:grpSpPr>
        <p:sp>
          <p:nvSpPr>
            <p:cNvPr id="608" name="Google Shape;608;p36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6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612" name="Google Shape;612;p36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6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6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6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6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6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6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6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6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6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6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6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6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6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6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6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6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943;p45">
            <a:extLst>
              <a:ext uri="{FF2B5EF4-FFF2-40B4-BE49-F238E27FC236}">
                <a16:creationId xmlns:a16="http://schemas.microsoft.com/office/drawing/2014/main" id="{E88FBCB0-8721-1D7C-54D0-7F1FCBCD893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-RU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2</a:t>
            </a:r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 build="p"/>
      <p:bldP spid="603" grpId="0"/>
      <p:bldP spid="604" grpId="0" build="p"/>
      <p:bldP spid="605" grpId="0" build="p"/>
      <p:bldP spid="606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1593273" y="2651569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инструмент для мониторинга хода работ</a:t>
            </a:r>
            <a:endParaRPr sz="1600" dirty="0"/>
          </a:p>
        </p:txBody>
      </p:sp>
      <p:sp>
        <p:nvSpPr>
          <p:cNvPr id="751" name="Google Shape;751;p40"/>
          <p:cNvSpPr txBox="1">
            <a:spLocks noGrp="1"/>
          </p:cNvSpPr>
          <p:nvPr>
            <p:ph type="title"/>
          </p:nvPr>
        </p:nvSpPr>
        <p:spPr>
          <a:xfrm>
            <a:off x="1425086" y="1969000"/>
            <a:ext cx="3335449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Менеджер проектов</a:t>
            </a:r>
            <a:endParaRPr sz="2000" dirty="0"/>
          </a:p>
        </p:txBody>
      </p:sp>
      <p:sp>
        <p:nvSpPr>
          <p:cNvPr id="752" name="Google Shape;752;p40"/>
          <p:cNvSpPr txBox="1">
            <a:spLocks noGrp="1"/>
          </p:cNvSpPr>
          <p:nvPr>
            <p:ph type="title" idx="2"/>
          </p:nvPr>
        </p:nvSpPr>
        <p:spPr>
          <a:xfrm>
            <a:off x="1423438" y="539489"/>
            <a:ext cx="333709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Проектировщик</a:t>
            </a:r>
            <a:endParaRPr sz="2000" dirty="0"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3"/>
          </p:nvPr>
        </p:nvSpPr>
        <p:spPr>
          <a:xfrm>
            <a:off x="1218374" y="1250243"/>
            <a:ext cx="3745598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удобный инструмент для планирования ресурсов</a:t>
            </a:r>
            <a:endParaRPr sz="1600" dirty="0"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4"/>
          </p:nvPr>
        </p:nvSpPr>
        <p:spPr>
          <a:xfrm>
            <a:off x="1423450" y="3334550"/>
            <a:ext cx="333544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Подрядчик</a:t>
            </a:r>
            <a:endParaRPr sz="2000" dirty="0"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5"/>
          </p:nvPr>
        </p:nvSpPr>
        <p:spPr>
          <a:xfrm>
            <a:off x="1560342" y="4020258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доступ к информации о проектах</a:t>
            </a:r>
            <a:endParaRPr sz="1600" dirty="0"/>
          </a:p>
        </p:txBody>
      </p:sp>
      <p:cxnSp>
        <p:nvCxnSpPr>
          <p:cNvPr id="756" name="Google Shape;756;p40"/>
          <p:cNvCxnSpPr>
            <a:cxnSpLocks/>
          </p:cNvCxnSpPr>
          <p:nvPr/>
        </p:nvCxnSpPr>
        <p:spPr>
          <a:xfrm>
            <a:off x="1423448" y="1831887"/>
            <a:ext cx="333545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0"/>
          <p:cNvCxnSpPr>
            <a:cxnSpLocks/>
          </p:cNvCxnSpPr>
          <p:nvPr/>
        </p:nvCxnSpPr>
        <p:spPr>
          <a:xfrm>
            <a:off x="1427498" y="3246586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0"/>
          <p:cNvCxnSpPr>
            <a:cxnSpLocks/>
          </p:cNvCxnSpPr>
          <p:nvPr/>
        </p:nvCxnSpPr>
        <p:spPr>
          <a:xfrm>
            <a:off x="1427498" y="4638565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40"/>
          <p:cNvGrpSpPr/>
          <p:nvPr/>
        </p:nvGrpSpPr>
        <p:grpSpPr>
          <a:xfrm>
            <a:off x="6123203" y="-59393"/>
            <a:ext cx="3711388" cy="4825680"/>
            <a:chOff x="6581275" y="1629775"/>
            <a:chExt cx="2287450" cy="2974225"/>
          </a:xfrm>
        </p:grpSpPr>
        <p:sp>
          <p:nvSpPr>
            <p:cNvPr id="760" name="Google Shape;760;p40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40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764" name="Google Shape;764;p40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" name="Google Shape;843;p40"/>
          <p:cNvGrpSpPr/>
          <p:nvPr/>
        </p:nvGrpSpPr>
        <p:grpSpPr>
          <a:xfrm>
            <a:off x="5379474" y="1831887"/>
            <a:ext cx="943304" cy="802872"/>
            <a:chOff x="174955" y="1305287"/>
            <a:chExt cx="695858" cy="592263"/>
          </a:xfrm>
        </p:grpSpPr>
        <p:sp>
          <p:nvSpPr>
            <p:cNvPr id="844" name="Google Shape;844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0"/>
          <p:cNvGrpSpPr/>
          <p:nvPr/>
        </p:nvGrpSpPr>
        <p:grpSpPr>
          <a:xfrm>
            <a:off x="5585214" y="2050568"/>
            <a:ext cx="365975" cy="365511"/>
            <a:chOff x="1181425" y="238025"/>
            <a:chExt cx="5235700" cy="5229050"/>
          </a:xfrm>
        </p:grpSpPr>
        <p:sp>
          <p:nvSpPr>
            <p:cNvPr id="847" name="Google Shape;847;p40"/>
            <p:cNvSpPr/>
            <p:nvPr/>
          </p:nvSpPr>
          <p:spPr>
            <a:xfrm>
              <a:off x="3691725" y="238025"/>
              <a:ext cx="2725400" cy="3740150"/>
            </a:xfrm>
            <a:custGeom>
              <a:avLst/>
              <a:gdLst/>
              <a:ahLst/>
              <a:cxnLst/>
              <a:rect l="l" t="t" r="r" b="b"/>
              <a:pathLst>
                <a:path w="109016" h="149606" extrusionOk="0">
                  <a:moveTo>
                    <a:pt x="88428" y="34512"/>
                  </a:moveTo>
                  <a:lnTo>
                    <a:pt x="88428" y="65197"/>
                  </a:lnTo>
                  <a:lnTo>
                    <a:pt x="78355" y="65197"/>
                  </a:lnTo>
                  <a:lnTo>
                    <a:pt x="78355" y="39855"/>
                  </a:lnTo>
                  <a:cubicBezTo>
                    <a:pt x="81591" y="38017"/>
                    <a:pt x="84973" y="36252"/>
                    <a:pt x="88428" y="34512"/>
                  </a:cubicBezTo>
                  <a:close/>
                  <a:moveTo>
                    <a:pt x="93404" y="71325"/>
                  </a:moveTo>
                  <a:cubicBezTo>
                    <a:pt x="94458" y="71325"/>
                    <a:pt x="95315" y="72182"/>
                    <a:pt x="95315" y="73236"/>
                  </a:cubicBezTo>
                  <a:lnTo>
                    <a:pt x="95315" y="78702"/>
                  </a:lnTo>
                  <a:lnTo>
                    <a:pt x="71493" y="78702"/>
                  </a:lnTo>
                  <a:lnTo>
                    <a:pt x="71493" y="73236"/>
                  </a:lnTo>
                  <a:cubicBezTo>
                    <a:pt x="71493" y="72182"/>
                    <a:pt x="72351" y="71325"/>
                    <a:pt x="73380" y="71325"/>
                  </a:cubicBezTo>
                  <a:close/>
                  <a:moveTo>
                    <a:pt x="45808" y="63212"/>
                  </a:moveTo>
                  <a:lnTo>
                    <a:pt x="45808" y="111789"/>
                  </a:lnTo>
                  <a:lnTo>
                    <a:pt x="35735" y="111789"/>
                  </a:lnTo>
                  <a:lnTo>
                    <a:pt x="35735" y="73800"/>
                  </a:lnTo>
                  <a:cubicBezTo>
                    <a:pt x="38774" y="70197"/>
                    <a:pt x="42131" y="66668"/>
                    <a:pt x="45808" y="63212"/>
                  </a:cubicBezTo>
                  <a:close/>
                  <a:moveTo>
                    <a:pt x="50758" y="117916"/>
                  </a:moveTo>
                  <a:cubicBezTo>
                    <a:pt x="51812" y="117916"/>
                    <a:pt x="52719" y="118823"/>
                    <a:pt x="52719" y="119925"/>
                  </a:cubicBezTo>
                  <a:lnTo>
                    <a:pt x="52719" y="125709"/>
                  </a:lnTo>
                  <a:lnTo>
                    <a:pt x="28872" y="125709"/>
                  </a:lnTo>
                  <a:lnTo>
                    <a:pt x="28872" y="119925"/>
                  </a:lnTo>
                  <a:cubicBezTo>
                    <a:pt x="28872" y="118798"/>
                    <a:pt x="29754" y="117916"/>
                    <a:pt x="30857" y="117916"/>
                  </a:cubicBezTo>
                  <a:close/>
                  <a:moveTo>
                    <a:pt x="105925" y="1"/>
                  </a:moveTo>
                  <a:cubicBezTo>
                    <a:pt x="105795" y="1"/>
                    <a:pt x="105665" y="10"/>
                    <a:pt x="105536" y="29"/>
                  </a:cubicBezTo>
                  <a:cubicBezTo>
                    <a:pt x="62817" y="5224"/>
                    <a:pt x="28235" y="12724"/>
                    <a:pt x="2721" y="22405"/>
                  </a:cubicBezTo>
                  <a:lnTo>
                    <a:pt x="2403" y="22528"/>
                  </a:lnTo>
                  <a:cubicBezTo>
                    <a:pt x="810" y="23140"/>
                    <a:pt x="1" y="24880"/>
                    <a:pt x="638" y="26473"/>
                  </a:cubicBezTo>
                  <a:cubicBezTo>
                    <a:pt x="1112" y="27705"/>
                    <a:pt x="2259" y="28468"/>
                    <a:pt x="3491" y="28468"/>
                  </a:cubicBezTo>
                  <a:cubicBezTo>
                    <a:pt x="3853" y="28468"/>
                    <a:pt x="4222" y="28402"/>
                    <a:pt x="4584" y="28263"/>
                  </a:cubicBezTo>
                  <a:lnTo>
                    <a:pt x="4878" y="28140"/>
                  </a:lnTo>
                  <a:cubicBezTo>
                    <a:pt x="29240" y="18900"/>
                    <a:pt x="62180" y="11621"/>
                    <a:pt x="102791" y="6523"/>
                  </a:cubicBezTo>
                  <a:lnTo>
                    <a:pt x="102791" y="21278"/>
                  </a:lnTo>
                  <a:cubicBezTo>
                    <a:pt x="98845" y="22895"/>
                    <a:pt x="94654" y="24733"/>
                    <a:pt x="90291" y="26792"/>
                  </a:cubicBezTo>
                  <a:cubicBezTo>
                    <a:pt x="90242" y="26817"/>
                    <a:pt x="90144" y="26841"/>
                    <a:pt x="90071" y="26866"/>
                  </a:cubicBezTo>
                  <a:cubicBezTo>
                    <a:pt x="84801" y="29390"/>
                    <a:pt x="79336" y="32209"/>
                    <a:pt x="73846" y="35370"/>
                  </a:cubicBezTo>
                  <a:cubicBezTo>
                    <a:pt x="73821" y="35395"/>
                    <a:pt x="73772" y="35395"/>
                    <a:pt x="73748" y="35419"/>
                  </a:cubicBezTo>
                  <a:cubicBezTo>
                    <a:pt x="58503" y="44193"/>
                    <a:pt x="42989" y="55541"/>
                    <a:pt x="31004" y="69879"/>
                  </a:cubicBezTo>
                  <a:cubicBezTo>
                    <a:pt x="30759" y="70173"/>
                    <a:pt x="30563" y="70467"/>
                    <a:pt x="30318" y="70736"/>
                  </a:cubicBezTo>
                  <a:cubicBezTo>
                    <a:pt x="30318" y="70736"/>
                    <a:pt x="30318" y="70785"/>
                    <a:pt x="30269" y="70785"/>
                  </a:cubicBezTo>
                  <a:cubicBezTo>
                    <a:pt x="21323" y="81692"/>
                    <a:pt x="15294" y="93333"/>
                    <a:pt x="12329" y="105367"/>
                  </a:cubicBezTo>
                  <a:cubicBezTo>
                    <a:pt x="8996" y="118872"/>
                    <a:pt x="9437" y="133038"/>
                    <a:pt x="13726" y="147424"/>
                  </a:cubicBezTo>
                  <a:cubicBezTo>
                    <a:pt x="14142" y="148748"/>
                    <a:pt x="15368" y="149606"/>
                    <a:pt x="16667" y="149606"/>
                  </a:cubicBezTo>
                  <a:cubicBezTo>
                    <a:pt x="16961" y="149606"/>
                    <a:pt x="17255" y="149581"/>
                    <a:pt x="17574" y="149483"/>
                  </a:cubicBezTo>
                  <a:cubicBezTo>
                    <a:pt x="19191" y="148993"/>
                    <a:pt x="20098" y="147302"/>
                    <a:pt x="19608" y="145684"/>
                  </a:cubicBezTo>
                  <a:cubicBezTo>
                    <a:pt x="12868" y="123063"/>
                    <a:pt x="16250" y="101691"/>
                    <a:pt x="29607" y="81961"/>
                  </a:cubicBezTo>
                  <a:lnTo>
                    <a:pt x="29607" y="111911"/>
                  </a:lnTo>
                  <a:cubicBezTo>
                    <a:pt x="25711" y="112499"/>
                    <a:pt x="22745" y="115881"/>
                    <a:pt x="22745" y="119925"/>
                  </a:cubicBezTo>
                  <a:lnTo>
                    <a:pt x="22745" y="128773"/>
                  </a:lnTo>
                  <a:cubicBezTo>
                    <a:pt x="22745" y="130464"/>
                    <a:pt x="24117" y="131837"/>
                    <a:pt x="25809" y="131837"/>
                  </a:cubicBezTo>
                  <a:lnTo>
                    <a:pt x="55783" y="131837"/>
                  </a:lnTo>
                  <a:cubicBezTo>
                    <a:pt x="57449" y="131837"/>
                    <a:pt x="58822" y="130464"/>
                    <a:pt x="58822" y="128773"/>
                  </a:cubicBezTo>
                  <a:lnTo>
                    <a:pt x="58822" y="119925"/>
                  </a:lnTo>
                  <a:cubicBezTo>
                    <a:pt x="58822" y="115881"/>
                    <a:pt x="55832" y="112499"/>
                    <a:pt x="51959" y="111911"/>
                  </a:cubicBezTo>
                  <a:lnTo>
                    <a:pt x="51959" y="57845"/>
                  </a:lnTo>
                  <a:cubicBezTo>
                    <a:pt x="58038" y="52796"/>
                    <a:pt x="64827" y="47992"/>
                    <a:pt x="72253" y="43483"/>
                  </a:cubicBezTo>
                  <a:lnTo>
                    <a:pt x="72253" y="65271"/>
                  </a:lnTo>
                  <a:cubicBezTo>
                    <a:pt x="68356" y="65810"/>
                    <a:pt x="65390" y="69192"/>
                    <a:pt x="65390" y="73236"/>
                  </a:cubicBezTo>
                  <a:lnTo>
                    <a:pt x="65390" y="81765"/>
                  </a:lnTo>
                  <a:cubicBezTo>
                    <a:pt x="65390" y="83456"/>
                    <a:pt x="66763" y="84829"/>
                    <a:pt x="68454" y="84829"/>
                  </a:cubicBezTo>
                  <a:lnTo>
                    <a:pt x="98404" y="84829"/>
                  </a:lnTo>
                  <a:cubicBezTo>
                    <a:pt x="100095" y="84829"/>
                    <a:pt x="101492" y="83456"/>
                    <a:pt x="101492" y="81765"/>
                  </a:cubicBezTo>
                  <a:lnTo>
                    <a:pt x="101492" y="73236"/>
                  </a:lnTo>
                  <a:cubicBezTo>
                    <a:pt x="101492" y="69192"/>
                    <a:pt x="98477" y="65835"/>
                    <a:pt x="94629" y="65271"/>
                  </a:cubicBezTo>
                  <a:lnTo>
                    <a:pt x="94629" y="31571"/>
                  </a:lnTo>
                  <a:cubicBezTo>
                    <a:pt x="98673" y="29684"/>
                    <a:pt x="102791" y="27895"/>
                    <a:pt x="107080" y="26179"/>
                  </a:cubicBezTo>
                  <a:cubicBezTo>
                    <a:pt x="108256" y="25714"/>
                    <a:pt x="109016" y="24586"/>
                    <a:pt x="109016" y="23312"/>
                  </a:cubicBezTo>
                  <a:lnTo>
                    <a:pt x="109016" y="3068"/>
                  </a:lnTo>
                  <a:cubicBezTo>
                    <a:pt x="108918" y="2185"/>
                    <a:pt x="108550" y="1352"/>
                    <a:pt x="107913" y="764"/>
                  </a:cubicBezTo>
                  <a:cubicBezTo>
                    <a:pt x="107372" y="285"/>
                    <a:pt x="106654" y="1"/>
                    <a:pt x="10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81425" y="929700"/>
              <a:ext cx="4028050" cy="4537375"/>
            </a:xfrm>
            <a:custGeom>
              <a:avLst/>
              <a:gdLst/>
              <a:ahLst/>
              <a:cxnLst/>
              <a:rect l="l" t="t" r="r" b="b"/>
              <a:pathLst>
                <a:path w="161122" h="181495" extrusionOk="0">
                  <a:moveTo>
                    <a:pt x="90749" y="1"/>
                  </a:moveTo>
                  <a:cubicBezTo>
                    <a:pt x="90327" y="1"/>
                    <a:pt x="89896" y="90"/>
                    <a:pt x="89482" y="277"/>
                  </a:cubicBezTo>
                  <a:cubicBezTo>
                    <a:pt x="60758" y="12899"/>
                    <a:pt x="39925" y="28168"/>
                    <a:pt x="23921" y="48339"/>
                  </a:cubicBezTo>
                  <a:cubicBezTo>
                    <a:pt x="9265" y="66916"/>
                    <a:pt x="1177" y="89759"/>
                    <a:pt x="589" y="114561"/>
                  </a:cubicBezTo>
                  <a:cubicBezTo>
                    <a:pt x="0" y="137894"/>
                    <a:pt x="5686" y="155859"/>
                    <a:pt x="14461" y="175613"/>
                  </a:cubicBezTo>
                  <a:cubicBezTo>
                    <a:pt x="14926" y="176618"/>
                    <a:pt x="15024" y="176961"/>
                    <a:pt x="15147" y="177304"/>
                  </a:cubicBezTo>
                  <a:cubicBezTo>
                    <a:pt x="15343" y="177917"/>
                    <a:pt x="15514" y="178358"/>
                    <a:pt x="16176" y="179779"/>
                  </a:cubicBezTo>
                  <a:cubicBezTo>
                    <a:pt x="16691" y="180858"/>
                    <a:pt x="17769" y="181495"/>
                    <a:pt x="18946" y="181495"/>
                  </a:cubicBezTo>
                  <a:lnTo>
                    <a:pt x="157763" y="181495"/>
                  </a:lnTo>
                  <a:cubicBezTo>
                    <a:pt x="159087" y="181495"/>
                    <a:pt x="160263" y="180637"/>
                    <a:pt x="160680" y="179412"/>
                  </a:cubicBezTo>
                  <a:cubicBezTo>
                    <a:pt x="161121" y="178162"/>
                    <a:pt x="160680" y="176765"/>
                    <a:pt x="159601" y="175980"/>
                  </a:cubicBezTo>
                  <a:cubicBezTo>
                    <a:pt x="145950" y="165785"/>
                    <a:pt x="133304" y="149364"/>
                    <a:pt x="124946" y="131007"/>
                  </a:cubicBezTo>
                  <a:cubicBezTo>
                    <a:pt x="124421" y="129866"/>
                    <a:pt x="123294" y="129207"/>
                    <a:pt x="122129" y="129207"/>
                  </a:cubicBezTo>
                  <a:cubicBezTo>
                    <a:pt x="121717" y="129207"/>
                    <a:pt x="121299" y="129290"/>
                    <a:pt x="120902" y="129463"/>
                  </a:cubicBezTo>
                  <a:cubicBezTo>
                    <a:pt x="119358" y="130173"/>
                    <a:pt x="118647" y="131987"/>
                    <a:pt x="119358" y="133507"/>
                  </a:cubicBezTo>
                  <a:cubicBezTo>
                    <a:pt x="126735" y="149781"/>
                    <a:pt x="137397" y="164608"/>
                    <a:pt x="149259" y="175343"/>
                  </a:cubicBezTo>
                  <a:lnTo>
                    <a:pt x="20955" y="175343"/>
                  </a:lnTo>
                  <a:lnTo>
                    <a:pt x="20955" y="175294"/>
                  </a:lnTo>
                  <a:cubicBezTo>
                    <a:pt x="20808" y="174877"/>
                    <a:pt x="20661" y="174387"/>
                    <a:pt x="20073" y="173088"/>
                  </a:cubicBezTo>
                  <a:cubicBezTo>
                    <a:pt x="11397" y="153555"/>
                    <a:pt x="6128" y="136938"/>
                    <a:pt x="6667" y="114684"/>
                  </a:cubicBezTo>
                  <a:cubicBezTo>
                    <a:pt x="7255" y="91229"/>
                    <a:pt x="14877" y="69612"/>
                    <a:pt x="28749" y="52138"/>
                  </a:cubicBezTo>
                  <a:cubicBezTo>
                    <a:pt x="44116" y="32776"/>
                    <a:pt x="64189" y="18070"/>
                    <a:pt x="91982" y="5890"/>
                  </a:cubicBezTo>
                  <a:cubicBezTo>
                    <a:pt x="93526" y="5203"/>
                    <a:pt x="94237" y="3414"/>
                    <a:pt x="93526" y="1846"/>
                  </a:cubicBezTo>
                  <a:cubicBezTo>
                    <a:pt x="93039" y="691"/>
                    <a:pt x="91927" y="1"/>
                    <a:pt x="90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2667275" y="2905075"/>
              <a:ext cx="220600" cy="350700"/>
            </a:xfrm>
            <a:custGeom>
              <a:avLst/>
              <a:gdLst/>
              <a:ahLst/>
              <a:cxnLst/>
              <a:rect l="l" t="t" r="r" b="b"/>
              <a:pathLst>
                <a:path w="8824" h="14028" extrusionOk="0">
                  <a:moveTo>
                    <a:pt x="5372" y="1"/>
                  </a:moveTo>
                  <a:cubicBezTo>
                    <a:pt x="4053" y="1"/>
                    <a:pt x="2833" y="869"/>
                    <a:pt x="2451" y="2214"/>
                  </a:cubicBezTo>
                  <a:cubicBezTo>
                    <a:pt x="1691" y="4861"/>
                    <a:pt x="980" y="7606"/>
                    <a:pt x="392" y="10351"/>
                  </a:cubicBezTo>
                  <a:cubicBezTo>
                    <a:pt x="0" y="11969"/>
                    <a:pt x="1079" y="13611"/>
                    <a:pt x="2721" y="13979"/>
                  </a:cubicBezTo>
                  <a:cubicBezTo>
                    <a:pt x="2941" y="14028"/>
                    <a:pt x="3162" y="14028"/>
                    <a:pt x="3382" y="14028"/>
                  </a:cubicBezTo>
                  <a:cubicBezTo>
                    <a:pt x="4779" y="14028"/>
                    <a:pt x="6078" y="13047"/>
                    <a:pt x="6372" y="11601"/>
                  </a:cubicBezTo>
                  <a:cubicBezTo>
                    <a:pt x="6936" y="9003"/>
                    <a:pt x="7598" y="6430"/>
                    <a:pt x="8333" y="3930"/>
                  </a:cubicBezTo>
                  <a:cubicBezTo>
                    <a:pt x="8823" y="2288"/>
                    <a:pt x="7867" y="572"/>
                    <a:pt x="6250" y="131"/>
                  </a:cubicBezTo>
                  <a:cubicBezTo>
                    <a:pt x="5958" y="43"/>
                    <a:pt x="5663" y="1"/>
                    <a:pt x="5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2611500" y="3505675"/>
              <a:ext cx="162400" cy="357300"/>
            </a:xfrm>
            <a:custGeom>
              <a:avLst/>
              <a:gdLst/>
              <a:ahLst/>
              <a:cxnLst/>
              <a:rect l="l" t="t" r="r" b="b"/>
              <a:pathLst>
                <a:path w="6496" h="14292" extrusionOk="0">
                  <a:moveTo>
                    <a:pt x="3395" y="0"/>
                  </a:moveTo>
                  <a:cubicBezTo>
                    <a:pt x="1785" y="0"/>
                    <a:pt x="390" y="1274"/>
                    <a:pt x="270" y="2895"/>
                  </a:cubicBezTo>
                  <a:cubicBezTo>
                    <a:pt x="246" y="3385"/>
                    <a:pt x="221" y="3876"/>
                    <a:pt x="172" y="4341"/>
                  </a:cubicBezTo>
                  <a:cubicBezTo>
                    <a:pt x="50" y="6400"/>
                    <a:pt x="1" y="8483"/>
                    <a:pt x="1" y="10567"/>
                  </a:cubicBezTo>
                  <a:lnTo>
                    <a:pt x="1" y="11277"/>
                  </a:lnTo>
                  <a:cubicBezTo>
                    <a:pt x="1" y="12944"/>
                    <a:pt x="1373" y="14292"/>
                    <a:pt x="3064" y="14292"/>
                  </a:cubicBezTo>
                  <a:lnTo>
                    <a:pt x="3089" y="14292"/>
                  </a:lnTo>
                  <a:cubicBezTo>
                    <a:pt x="4780" y="14292"/>
                    <a:pt x="6153" y="12919"/>
                    <a:pt x="6128" y="11204"/>
                  </a:cubicBezTo>
                  <a:lnTo>
                    <a:pt x="6128" y="10542"/>
                  </a:lnTo>
                  <a:cubicBezTo>
                    <a:pt x="6128" y="8581"/>
                    <a:pt x="6177" y="6572"/>
                    <a:pt x="6275" y="4660"/>
                  </a:cubicBezTo>
                  <a:lnTo>
                    <a:pt x="6373" y="3263"/>
                  </a:lnTo>
                  <a:cubicBezTo>
                    <a:pt x="6496" y="1596"/>
                    <a:pt x="5197" y="126"/>
                    <a:pt x="3530" y="3"/>
                  </a:cubicBezTo>
                  <a:cubicBezTo>
                    <a:pt x="3485" y="1"/>
                    <a:pt x="3440" y="0"/>
                    <a:pt x="3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3194200" y="1860900"/>
              <a:ext cx="308225" cy="304250"/>
            </a:xfrm>
            <a:custGeom>
              <a:avLst/>
              <a:gdLst/>
              <a:ahLst/>
              <a:cxnLst/>
              <a:rect l="l" t="t" r="r" b="b"/>
              <a:pathLst>
                <a:path w="12329" h="12170" extrusionOk="0">
                  <a:moveTo>
                    <a:pt x="8959" y="0"/>
                  </a:moveTo>
                  <a:cubicBezTo>
                    <a:pt x="8180" y="0"/>
                    <a:pt x="7402" y="307"/>
                    <a:pt x="6814" y="920"/>
                  </a:cubicBezTo>
                  <a:cubicBezTo>
                    <a:pt x="4804" y="2929"/>
                    <a:pt x="2917" y="5013"/>
                    <a:pt x="1104" y="7120"/>
                  </a:cubicBezTo>
                  <a:cubicBezTo>
                    <a:pt x="1" y="8395"/>
                    <a:pt x="148" y="10331"/>
                    <a:pt x="1447" y="11434"/>
                  </a:cubicBezTo>
                  <a:cubicBezTo>
                    <a:pt x="2035" y="11924"/>
                    <a:pt x="2721" y="12169"/>
                    <a:pt x="3432" y="12169"/>
                  </a:cubicBezTo>
                  <a:cubicBezTo>
                    <a:pt x="4290" y="12169"/>
                    <a:pt x="5148" y="11801"/>
                    <a:pt x="5760" y="11091"/>
                  </a:cubicBezTo>
                  <a:cubicBezTo>
                    <a:pt x="7451" y="9105"/>
                    <a:pt x="9265" y="7145"/>
                    <a:pt x="11128" y="5258"/>
                  </a:cubicBezTo>
                  <a:cubicBezTo>
                    <a:pt x="12329" y="4057"/>
                    <a:pt x="12329" y="2096"/>
                    <a:pt x="11103" y="920"/>
                  </a:cubicBezTo>
                  <a:cubicBezTo>
                    <a:pt x="10515" y="307"/>
                    <a:pt x="9737" y="0"/>
                    <a:pt x="8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3640275" y="1471675"/>
              <a:ext cx="338225" cy="273750"/>
            </a:xfrm>
            <a:custGeom>
              <a:avLst/>
              <a:gdLst/>
              <a:ahLst/>
              <a:cxnLst/>
              <a:rect l="l" t="t" r="r" b="b"/>
              <a:pathLst>
                <a:path w="13529" h="10950" extrusionOk="0">
                  <a:moveTo>
                    <a:pt x="10041" y="1"/>
                  </a:moveTo>
                  <a:cubicBezTo>
                    <a:pt x="9448" y="1"/>
                    <a:pt x="8850" y="173"/>
                    <a:pt x="8333" y="533"/>
                  </a:cubicBezTo>
                  <a:cubicBezTo>
                    <a:pt x="6764" y="1612"/>
                    <a:pt x="5196" y="2715"/>
                    <a:pt x="3701" y="3818"/>
                  </a:cubicBezTo>
                  <a:cubicBezTo>
                    <a:pt x="2990" y="4332"/>
                    <a:pt x="2255" y="4896"/>
                    <a:pt x="1593" y="5411"/>
                  </a:cubicBezTo>
                  <a:cubicBezTo>
                    <a:pt x="245" y="6440"/>
                    <a:pt x="0" y="8352"/>
                    <a:pt x="1005" y="9700"/>
                  </a:cubicBezTo>
                  <a:cubicBezTo>
                    <a:pt x="1593" y="10533"/>
                    <a:pt x="2500" y="10950"/>
                    <a:pt x="3431" y="10950"/>
                  </a:cubicBezTo>
                  <a:cubicBezTo>
                    <a:pt x="4069" y="10950"/>
                    <a:pt x="4730" y="10729"/>
                    <a:pt x="5294" y="10312"/>
                  </a:cubicBezTo>
                  <a:cubicBezTo>
                    <a:pt x="5956" y="9798"/>
                    <a:pt x="6642" y="9307"/>
                    <a:pt x="7304" y="8768"/>
                  </a:cubicBezTo>
                  <a:cubicBezTo>
                    <a:pt x="8750" y="7714"/>
                    <a:pt x="10245" y="6636"/>
                    <a:pt x="11789" y="5582"/>
                  </a:cubicBezTo>
                  <a:cubicBezTo>
                    <a:pt x="13161" y="4651"/>
                    <a:pt x="13529" y="2715"/>
                    <a:pt x="12573" y="1342"/>
                  </a:cubicBezTo>
                  <a:cubicBezTo>
                    <a:pt x="11993" y="472"/>
                    <a:pt x="11022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2637250" y="4116425"/>
              <a:ext cx="200375" cy="355600"/>
            </a:xfrm>
            <a:custGeom>
              <a:avLst/>
              <a:gdLst/>
              <a:ahLst/>
              <a:cxnLst/>
              <a:rect l="l" t="t" r="r" b="b"/>
              <a:pathLst>
                <a:path w="8015" h="14224" extrusionOk="0">
                  <a:moveTo>
                    <a:pt x="3308" y="1"/>
                  </a:moveTo>
                  <a:cubicBezTo>
                    <a:pt x="3162" y="1"/>
                    <a:pt x="3016" y="11"/>
                    <a:pt x="2868" y="33"/>
                  </a:cubicBezTo>
                  <a:cubicBezTo>
                    <a:pt x="1177" y="278"/>
                    <a:pt x="0" y="1822"/>
                    <a:pt x="245" y="3489"/>
                  </a:cubicBezTo>
                  <a:cubicBezTo>
                    <a:pt x="466" y="5131"/>
                    <a:pt x="711" y="6724"/>
                    <a:pt x="1030" y="8317"/>
                  </a:cubicBezTo>
                  <a:cubicBezTo>
                    <a:pt x="1226" y="9469"/>
                    <a:pt x="1446" y="10645"/>
                    <a:pt x="1667" y="11773"/>
                  </a:cubicBezTo>
                  <a:cubicBezTo>
                    <a:pt x="1961" y="13243"/>
                    <a:pt x="3211" y="14224"/>
                    <a:pt x="4657" y="14224"/>
                  </a:cubicBezTo>
                  <a:cubicBezTo>
                    <a:pt x="4877" y="14224"/>
                    <a:pt x="5074" y="14199"/>
                    <a:pt x="5270" y="14150"/>
                  </a:cubicBezTo>
                  <a:cubicBezTo>
                    <a:pt x="6936" y="13831"/>
                    <a:pt x="8015" y="12189"/>
                    <a:pt x="7671" y="10547"/>
                  </a:cubicBezTo>
                  <a:cubicBezTo>
                    <a:pt x="7451" y="9469"/>
                    <a:pt x="7230" y="8342"/>
                    <a:pt x="7059" y="7214"/>
                  </a:cubicBezTo>
                  <a:cubicBezTo>
                    <a:pt x="6789" y="5670"/>
                    <a:pt x="6544" y="4151"/>
                    <a:pt x="6323" y="2655"/>
                  </a:cubicBezTo>
                  <a:cubicBezTo>
                    <a:pt x="6100" y="1114"/>
                    <a:pt x="4798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5273150" y="713400"/>
              <a:ext cx="367675" cy="207925"/>
            </a:xfrm>
            <a:custGeom>
              <a:avLst/>
              <a:gdLst/>
              <a:ahLst/>
              <a:cxnLst/>
              <a:rect l="l" t="t" r="r" b="b"/>
              <a:pathLst>
                <a:path w="14707" h="8317" extrusionOk="0">
                  <a:moveTo>
                    <a:pt x="11334" y="0"/>
                  </a:moveTo>
                  <a:cubicBezTo>
                    <a:pt x="11072" y="0"/>
                    <a:pt x="10806" y="34"/>
                    <a:pt x="10540" y="106"/>
                  </a:cubicBezTo>
                  <a:cubicBezTo>
                    <a:pt x="7893" y="768"/>
                    <a:pt x="5197" y="1503"/>
                    <a:pt x="2525" y="2336"/>
                  </a:cubicBezTo>
                  <a:cubicBezTo>
                    <a:pt x="908" y="2826"/>
                    <a:pt x="1" y="4542"/>
                    <a:pt x="467" y="6160"/>
                  </a:cubicBezTo>
                  <a:cubicBezTo>
                    <a:pt x="883" y="7458"/>
                    <a:pt x="2109" y="8316"/>
                    <a:pt x="3432" y="8316"/>
                  </a:cubicBezTo>
                  <a:cubicBezTo>
                    <a:pt x="3726" y="8316"/>
                    <a:pt x="3996" y="8292"/>
                    <a:pt x="4314" y="8194"/>
                  </a:cubicBezTo>
                  <a:cubicBezTo>
                    <a:pt x="6888" y="7434"/>
                    <a:pt x="9486" y="6699"/>
                    <a:pt x="12059" y="6061"/>
                  </a:cubicBezTo>
                  <a:cubicBezTo>
                    <a:pt x="13701" y="5620"/>
                    <a:pt x="14706" y="3978"/>
                    <a:pt x="14265" y="2312"/>
                  </a:cubicBezTo>
                  <a:cubicBezTo>
                    <a:pt x="13916" y="915"/>
                    <a:pt x="12689" y="0"/>
                    <a:pt x="1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2775100" y="4712375"/>
              <a:ext cx="254300" cy="341725"/>
            </a:xfrm>
            <a:custGeom>
              <a:avLst/>
              <a:gdLst/>
              <a:ahLst/>
              <a:cxnLst/>
              <a:rect l="l" t="t" r="r" b="b"/>
              <a:pathLst>
                <a:path w="10172" h="13669" extrusionOk="0">
                  <a:moveTo>
                    <a:pt x="3476" y="0"/>
                  </a:moveTo>
                  <a:cubicBezTo>
                    <a:pt x="3128" y="0"/>
                    <a:pt x="2774" y="61"/>
                    <a:pt x="2427" y="189"/>
                  </a:cubicBezTo>
                  <a:cubicBezTo>
                    <a:pt x="834" y="777"/>
                    <a:pt x="1" y="2517"/>
                    <a:pt x="589" y="4111"/>
                  </a:cubicBezTo>
                  <a:cubicBezTo>
                    <a:pt x="1569" y="6929"/>
                    <a:pt x="2697" y="9576"/>
                    <a:pt x="3898" y="11978"/>
                  </a:cubicBezTo>
                  <a:cubicBezTo>
                    <a:pt x="4412" y="13056"/>
                    <a:pt x="5515" y="13669"/>
                    <a:pt x="6667" y="13669"/>
                  </a:cubicBezTo>
                  <a:cubicBezTo>
                    <a:pt x="7108" y="13669"/>
                    <a:pt x="7574" y="13571"/>
                    <a:pt x="8040" y="13326"/>
                  </a:cubicBezTo>
                  <a:cubicBezTo>
                    <a:pt x="9535" y="12566"/>
                    <a:pt x="10172" y="10728"/>
                    <a:pt x="9412" y="9233"/>
                  </a:cubicBezTo>
                  <a:cubicBezTo>
                    <a:pt x="8309" y="7027"/>
                    <a:pt x="7304" y="4601"/>
                    <a:pt x="6348" y="2027"/>
                  </a:cubicBezTo>
                  <a:cubicBezTo>
                    <a:pt x="5888" y="781"/>
                    <a:pt x="4724" y="0"/>
                    <a:pt x="3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4697200" y="901450"/>
              <a:ext cx="362750" cy="231250"/>
            </a:xfrm>
            <a:custGeom>
              <a:avLst/>
              <a:gdLst/>
              <a:ahLst/>
              <a:cxnLst/>
              <a:rect l="l" t="t" r="r" b="b"/>
              <a:pathLst>
                <a:path w="14510" h="9250" extrusionOk="0">
                  <a:moveTo>
                    <a:pt x="11025" y="1"/>
                  </a:moveTo>
                  <a:cubicBezTo>
                    <a:pt x="10661" y="1"/>
                    <a:pt x="10289" y="67"/>
                    <a:pt x="9927" y="206"/>
                  </a:cubicBezTo>
                  <a:cubicBezTo>
                    <a:pt x="7378" y="1235"/>
                    <a:pt x="4804" y="2265"/>
                    <a:pt x="2256" y="3368"/>
                  </a:cubicBezTo>
                  <a:cubicBezTo>
                    <a:pt x="687" y="4054"/>
                    <a:pt x="1" y="5843"/>
                    <a:pt x="662" y="7412"/>
                  </a:cubicBezTo>
                  <a:cubicBezTo>
                    <a:pt x="1153" y="8539"/>
                    <a:pt x="2280" y="9250"/>
                    <a:pt x="3481" y="9250"/>
                  </a:cubicBezTo>
                  <a:cubicBezTo>
                    <a:pt x="3873" y="9250"/>
                    <a:pt x="4314" y="9152"/>
                    <a:pt x="4706" y="9005"/>
                  </a:cubicBezTo>
                  <a:cubicBezTo>
                    <a:pt x="7157" y="7926"/>
                    <a:pt x="9682" y="6897"/>
                    <a:pt x="12157" y="5941"/>
                  </a:cubicBezTo>
                  <a:cubicBezTo>
                    <a:pt x="13726" y="5328"/>
                    <a:pt x="14510" y="3564"/>
                    <a:pt x="13897" y="1971"/>
                  </a:cubicBezTo>
                  <a:cubicBezTo>
                    <a:pt x="13424" y="759"/>
                    <a:pt x="12263" y="1"/>
                    <a:pt x="1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2859650" y="2343875"/>
              <a:ext cx="270850" cy="332875"/>
            </a:xfrm>
            <a:custGeom>
              <a:avLst/>
              <a:gdLst/>
              <a:ahLst/>
              <a:cxnLst/>
              <a:rect l="l" t="t" r="r" b="b"/>
              <a:pathLst>
                <a:path w="10834" h="13315" extrusionOk="0">
                  <a:moveTo>
                    <a:pt x="7361" y="0"/>
                  </a:moveTo>
                  <a:cubicBezTo>
                    <a:pt x="6304" y="0"/>
                    <a:pt x="5277" y="539"/>
                    <a:pt x="4707" y="1502"/>
                  </a:cubicBezTo>
                  <a:cubicBezTo>
                    <a:pt x="3310" y="3879"/>
                    <a:pt x="1962" y="6403"/>
                    <a:pt x="736" y="8928"/>
                  </a:cubicBezTo>
                  <a:cubicBezTo>
                    <a:pt x="1" y="10472"/>
                    <a:pt x="638" y="12310"/>
                    <a:pt x="2182" y="13021"/>
                  </a:cubicBezTo>
                  <a:cubicBezTo>
                    <a:pt x="2599" y="13217"/>
                    <a:pt x="3064" y="13315"/>
                    <a:pt x="3481" y="13315"/>
                  </a:cubicBezTo>
                  <a:cubicBezTo>
                    <a:pt x="4633" y="13315"/>
                    <a:pt x="5736" y="12678"/>
                    <a:pt x="6251" y="11575"/>
                  </a:cubicBezTo>
                  <a:cubicBezTo>
                    <a:pt x="7378" y="9173"/>
                    <a:pt x="8628" y="6845"/>
                    <a:pt x="9951" y="4590"/>
                  </a:cubicBezTo>
                  <a:cubicBezTo>
                    <a:pt x="10834" y="3144"/>
                    <a:pt x="10344" y="1281"/>
                    <a:pt x="8922" y="423"/>
                  </a:cubicBezTo>
                  <a:cubicBezTo>
                    <a:pt x="8430" y="136"/>
                    <a:pt x="7892" y="0"/>
                    <a:pt x="7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4149425" y="1155850"/>
              <a:ext cx="353575" cy="251975"/>
            </a:xfrm>
            <a:custGeom>
              <a:avLst/>
              <a:gdLst/>
              <a:ahLst/>
              <a:cxnLst/>
              <a:rect l="l" t="t" r="r" b="b"/>
              <a:pathLst>
                <a:path w="14143" h="10079" extrusionOk="0">
                  <a:moveTo>
                    <a:pt x="10622" y="0"/>
                  </a:moveTo>
                  <a:cubicBezTo>
                    <a:pt x="10148" y="0"/>
                    <a:pt x="9666" y="112"/>
                    <a:pt x="9216" y="348"/>
                  </a:cubicBezTo>
                  <a:cubicBezTo>
                    <a:pt x="6765" y="1647"/>
                    <a:pt x="4339" y="2995"/>
                    <a:pt x="1962" y="4368"/>
                  </a:cubicBezTo>
                  <a:cubicBezTo>
                    <a:pt x="491" y="5226"/>
                    <a:pt x="1" y="7113"/>
                    <a:pt x="834" y="8559"/>
                  </a:cubicBezTo>
                  <a:cubicBezTo>
                    <a:pt x="1398" y="9515"/>
                    <a:pt x="2427" y="10078"/>
                    <a:pt x="3481" y="10078"/>
                  </a:cubicBezTo>
                  <a:cubicBezTo>
                    <a:pt x="4020" y="10078"/>
                    <a:pt x="4535" y="9956"/>
                    <a:pt x="5025" y="9662"/>
                  </a:cubicBezTo>
                  <a:cubicBezTo>
                    <a:pt x="7329" y="8363"/>
                    <a:pt x="9706" y="7039"/>
                    <a:pt x="12059" y="5789"/>
                  </a:cubicBezTo>
                  <a:cubicBezTo>
                    <a:pt x="13579" y="4980"/>
                    <a:pt x="14142" y="3142"/>
                    <a:pt x="13358" y="1647"/>
                  </a:cubicBezTo>
                  <a:cubicBezTo>
                    <a:pt x="12793" y="602"/>
                    <a:pt x="11725" y="0"/>
                    <a:pt x="10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0"/>
          <p:cNvGrpSpPr/>
          <p:nvPr/>
        </p:nvGrpSpPr>
        <p:grpSpPr>
          <a:xfrm rot="-5400000">
            <a:off x="7507245" y="3946762"/>
            <a:ext cx="943304" cy="802872"/>
            <a:chOff x="174955" y="1305287"/>
            <a:chExt cx="695858" cy="592263"/>
          </a:xfrm>
        </p:grpSpPr>
        <p:sp>
          <p:nvSpPr>
            <p:cNvPr id="860" name="Google Shape;860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40"/>
          <p:cNvGrpSpPr/>
          <p:nvPr/>
        </p:nvGrpSpPr>
        <p:grpSpPr>
          <a:xfrm>
            <a:off x="7796015" y="4298525"/>
            <a:ext cx="365764" cy="218440"/>
            <a:chOff x="6418996" y="1551155"/>
            <a:chExt cx="375566" cy="227993"/>
          </a:xfrm>
        </p:grpSpPr>
        <p:sp>
          <p:nvSpPr>
            <p:cNvPr id="863" name="Google Shape;863;p40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1;p51">
            <a:extLst>
              <a:ext uri="{FF2B5EF4-FFF2-40B4-BE49-F238E27FC236}">
                <a16:creationId xmlns:a16="http://schemas.microsoft.com/office/drawing/2014/main" id="{B835ECCE-6A73-1E6F-2F19-50E7C8F95A7D}"/>
              </a:ext>
            </a:extLst>
          </p:cNvPr>
          <p:cNvGrpSpPr/>
          <p:nvPr/>
        </p:nvGrpSpPr>
        <p:grpSpPr>
          <a:xfrm>
            <a:off x="907735" y="3334550"/>
            <a:ext cx="387759" cy="768900"/>
            <a:chOff x="1611224" y="2680878"/>
            <a:chExt cx="189701" cy="376164"/>
          </a:xfrm>
        </p:grpSpPr>
        <p:sp>
          <p:nvSpPr>
            <p:cNvPr id="9" name="Google Shape;1212;p51">
              <a:extLst>
                <a:ext uri="{FF2B5EF4-FFF2-40B4-BE49-F238E27FC236}">
                  <a16:creationId xmlns:a16="http://schemas.microsoft.com/office/drawing/2014/main" id="{EFA90B84-450D-EB26-B81A-14D5BB4D0A6B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3;p51">
              <a:extLst>
                <a:ext uri="{FF2B5EF4-FFF2-40B4-BE49-F238E27FC236}">
                  <a16:creationId xmlns:a16="http://schemas.microsoft.com/office/drawing/2014/main" id="{3B834B71-17C2-FEA7-F019-EFA53BBD8884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4;p51">
              <a:extLst>
                <a:ext uri="{FF2B5EF4-FFF2-40B4-BE49-F238E27FC236}">
                  <a16:creationId xmlns:a16="http://schemas.microsoft.com/office/drawing/2014/main" id="{5DA6449D-0D35-7223-B281-0031A22E835E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5;p51">
              <a:extLst>
                <a:ext uri="{FF2B5EF4-FFF2-40B4-BE49-F238E27FC236}">
                  <a16:creationId xmlns:a16="http://schemas.microsoft.com/office/drawing/2014/main" id="{3125C391-440A-CC9A-AE4C-36C8C12C8A6F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6;p51">
              <a:extLst>
                <a:ext uri="{FF2B5EF4-FFF2-40B4-BE49-F238E27FC236}">
                  <a16:creationId xmlns:a16="http://schemas.microsoft.com/office/drawing/2014/main" id="{A75F42FC-5E0F-B078-4340-D655FE5ADB04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2;p51">
            <a:extLst>
              <a:ext uri="{FF2B5EF4-FFF2-40B4-BE49-F238E27FC236}">
                <a16:creationId xmlns:a16="http://schemas.microsoft.com/office/drawing/2014/main" id="{794AF552-9D71-4E40-356C-F7BE786DD0B4}"/>
              </a:ext>
            </a:extLst>
          </p:cNvPr>
          <p:cNvGrpSpPr/>
          <p:nvPr/>
        </p:nvGrpSpPr>
        <p:grpSpPr>
          <a:xfrm>
            <a:off x="877141" y="652192"/>
            <a:ext cx="446428" cy="543493"/>
            <a:chOff x="5634008" y="2084288"/>
            <a:chExt cx="309012" cy="376199"/>
          </a:xfrm>
        </p:grpSpPr>
        <p:sp>
          <p:nvSpPr>
            <p:cNvPr id="15" name="Google Shape;1163;p51">
              <a:extLst>
                <a:ext uri="{FF2B5EF4-FFF2-40B4-BE49-F238E27FC236}">
                  <a16:creationId xmlns:a16="http://schemas.microsoft.com/office/drawing/2014/main" id="{557792A2-17F6-76CE-DE23-9CC4DCEADF42}"/>
                </a:ext>
              </a:extLst>
            </p:cNvPr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4;p51">
              <a:extLst>
                <a:ext uri="{FF2B5EF4-FFF2-40B4-BE49-F238E27FC236}">
                  <a16:creationId xmlns:a16="http://schemas.microsoft.com/office/drawing/2014/main" id="{13739AB6-2FEE-5BF9-6ADE-D2FAB2E1978C}"/>
                </a:ext>
              </a:extLst>
            </p:cNvPr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5;p51">
              <a:extLst>
                <a:ext uri="{FF2B5EF4-FFF2-40B4-BE49-F238E27FC236}">
                  <a16:creationId xmlns:a16="http://schemas.microsoft.com/office/drawing/2014/main" id="{5844D4D1-5FA0-03B5-6F0C-CC6E32C7545C}"/>
                </a:ext>
              </a:extLst>
            </p:cNvPr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6;p51">
              <a:extLst>
                <a:ext uri="{FF2B5EF4-FFF2-40B4-BE49-F238E27FC236}">
                  <a16:creationId xmlns:a16="http://schemas.microsoft.com/office/drawing/2014/main" id="{A563DD41-5389-D48D-231F-B2F03821E3FE}"/>
                </a:ext>
              </a:extLst>
            </p:cNvPr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167;p51">
            <a:extLst>
              <a:ext uri="{FF2B5EF4-FFF2-40B4-BE49-F238E27FC236}">
                <a16:creationId xmlns:a16="http://schemas.microsoft.com/office/drawing/2014/main" id="{4FA59BD1-9B77-5E57-2954-7F64DD98C7BA}"/>
              </a:ext>
            </a:extLst>
          </p:cNvPr>
          <p:cNvGrpSpPr/>
          <p:nvPr/>
        </p:nvGrpSpPr>
        <p:grpSpPr>
          <a:xfrm>
            <a:off x="907735" y="1967674"/>
            <a:ext cx="387759" cy="771546"/>
            <a:chOff x="7310062" y="2084288"/>
            <a:chExt cx="189068" cy="376199"/>
          </a:xfrm>
        </p:grpSpPr>
        <p:sp>
          <p:nvSpPr>
            <p:cNvPr id="20" name="Google Shape;1168;p51">
              <a:extLst>
                <a:ext uri="{FF2B5EF4-FFF2-40B4-BE49-F238E27FC236}">
                  <a16:creationId xmlns:a16="http://schemas.microsoft.com/office/drawing/2014/main" id="{1702EB47-7FBC-F9BF-427A-ACC7BCC91F51}"/>
                </a:ext>
              </a:extLst>
            </p:cNvPr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9;p51">
              <a:extLst>
                <a:ext uri="{FF2B5EF4-FFF2-40B4-BE49-F238E27FC236}">
                  <a16:creationId xmlns:a16="http://schemas.microsoft.com/office/drawing/2014/main" id="{4665CF01-C341-C99C-A8A1-17A0E30AC45F}"/>
                </a:ext>
              </a:extLst>
            </p:cNvPr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0;p51">
              <a:extLst>
                <a:ext uri="{FF2B5EF4-FFF2-40B4-BE49-F238E27FC236}">
                  <a16:creationId xmlns:a16="http://schemas.microsoft.com/office/drawing/2014/main" id="{511D4597-6E3B-F581-AD85-FE45A19EE79C}"/>
                </a:ext>
              </a:extLst>
            </p:cNvPr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71;p51">
              <a:extLst>
                <a:ext uri="{FF2B5EF4-FFF2-40B4-BE49-F238E27FC236}">
                  <a16:creationId xmlns:a16="http://schemas.microsoft.com/office/drawing/2014/main" id="{A268C728-435C-3950-A605-185BC7B8652B}"/>
                </a:ext>
              </a:extLst>
            </p:cNvPr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943;p45">
            <a:extLst>
              <a:ext uri="{FF2B5EF4-FFF2-40B4-BE49-F238E27FC236}">
                <a16:creationId xmlns:a16="http://schemas.microsoft.com/office/drawing/2014/main" id="{B02CE77E-AE04-E11F-964D-99043779AF0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3/11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0" grpId="0" build="p"/>
      <p:bldP spid="751" grpId="0" animBg="1"/>
      <p:bldP spid="752" grpId="0" animBg="1"/>
      <p:bldP spid="753" grpId="0" build="p"/>
      <p:bldP spid="754" grpId="0" animBg="1"/>
      <p:bldP spid="755" grpId="0" build="p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79772C1-D21A-A94C-64A9-75723D2D44AF}"/>
              </a:ext>
            </a:extLst>
          </p:cNvPr>
          <p:cNvSpPr/>
          <p:nvPr/>
        </p:nvSpPr>
        <p:spPr>
          <a:xfrm>
            <a:off x="5493300" y="3389450"/>
            <a:ext cx="3147427" cy="1759245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01" name="Google Shape;1001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23973" b="3245"/>
          <a:stretch/>
        </p:blipFill>
        <p:spPr>
          <a:xfrm rot="10800000" flipH="1">
            <a:off x="5493300" y="3368553"/>
            <a:ext cx="3659094" cy="1774872"/>
          </a:xfrm>
          <a:prstGeom prst="flowChartDocument">
            <a:avLst/>
          </a:prstGeom>
        </p:spPr>
      </p:pic>
      <p:pic>
        <p:nvPicPr>
          <p:cNvPr id="996" name="Google Shape;99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8602" b="18595"/>
          <a:stretch/>
        </p:blipFill>
        <p:spPr>
          <a:xfrm>
            <a:off x="5493300" y="175"/>
            <a:ext cx="2937601" cy="2763899"/>
          </a:xfrm>
          <a:prstGeom prst="rect">
            <a:avLst/>
          </a:prstGeom>
        </p:spPr>
      </p:pic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713225" y="2823052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subTitle" idx="1"/>
          </p:nvPr>
        </p:nvSpPr>
        <p:spPr>
          <a:xfrm>
            <a:off x="713224" y="3506865"/>
            <a:ext cx="3858775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Создание веб-приложения, которое позволит автоматизировать процесс учёта материалов и спецтехники, чтобы оптимизировать планирование ресурсов.</a:t>
            </a:r>
            <a:endParaRPr sz="1600" dirty="0"/>
          </a:p>
        </p:txBody>
      </p:sp>
      <p:sp>
        <p:nvSpPr>
          <p:cNvPr id="999" name="Google Shape;999;p47"/>
          <p:cNvSpPr/>
          <p:nvPr/>
        </p:nvSpPr>
        <p:spPr>
          <a:xfrm>
            <a:off x="7936751" y="228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0" name="Google Shape;1000;p4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t="7884" b="7884"/>
          <a:stretch/>
        </p:blipFill>
        <p:spPr>
          <a:xfrm flipH="1">
            <a:off x="-12938" y="0"/>
            <a:ext cx="4923288" cy="2763882"/>
          </a:xfrm>
          <a:prstGeom prst="flowChartDocument">
            <a:avLst/>
          </a:prstGeom>
        </p:spPr>
      </p:pic>
      <p:sp>
        <p:nvSpPr>
          <p:cNvPr id="1002" name="Google Shape;1002;p47"/>
          <p:cNvSpPr/>
          <p:nvPr/>
        </p:nvSpPr>
        <p:spPr>
          <a:xfrm flipH="1">
            <a:off x="5050139" y="2953199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4657B8B9-CA55-2CDC-5079-8EF75E98214E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4/11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7" grpId="0"/>
      <p:bldP spid="998" grpId="0" build="p"/>
      <p:bldP spid="999" grpId="0" animBg="1"/>
      <p:bldP spid="1002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943" name="Google Shape;943;p45"/>
          <p:cNvSpPr/>
          <p:nvPr/>
        </p:nvSpPr>
        <p:spPr>
          <a:xfrm>
            <a:off x="1168950" y="15208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31328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5096750" y="151082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70606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 txBox="1"/>
          <p:nvPr/>
        </p:nvSpPr>
        <p:spPr>
          <a:xfrm flipH="1">
            <a:off x="720000" y="2598682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базы данных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49" name="Google Shape;949;p45"/>
          <p:cNvSpPr txBox="1"/>
          <p:nvPr/>
        </p:nvSpPr>
        <p:spPr>
          <a:xfrm flipH="1">
            <a:off x="2683901" y="3706160"/>
            <a:ext cx="1812300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интерфейса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1" name="Google Shape;951;p45"/>
          <p:cNvSpPr txBox="1"/>
          <p:nvPr/>
        </p:nvSpPr>
        <p:spPr>
          <a:xfrm flipH="1">
            <a:off x="4195770" y="2598860"/>
            <a:ext cx="2716366" cy="69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Реализация функциональности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3" name="Google Shape;953;p45"/>
          <p:cNvSpPr txBox="1"/>
          <p:nvPr/>
        </p:nvSpPr>
        <p:spPr>
          <a:xfrm flipH="1">
            <a:off x="6539410" y="3632361"/>
            <a:ext cx="1956888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Тестирование подсистемы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955" name="Google Shape;955;p45"/>
          <p:cNvCxnSpPr>
            <a:stCxn id="943" idx="6"/>
            <a:endCxn id="944" idx="2"/>
          </p:cNvCxnSpPr>
          <p:nvPr/>
        </p:nvCxnSpPr>
        <p:spPr>
          <a:xfrm>
            <a:off x="2083350" y="1978050"/>
            <a:ext cx="1049400" cy="10974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4" idx="6"/>
            <a:endCxn id="945" idx="2"/>
          </p:cNvCxnSpPr>
          <p:nvPr/>
        </p:nvCxnSpPr>
        <p:spPr>
          <a:xfrm rot="10800000" flipH="1">
            <a:off x="4047250" y="1968150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7" name="Google Shape;957;p45"/>
          <p:cNvCxnSpPr>
            <a:stCxn id="945" idx="6"/>
            <a:endCxn id="946" idx="2"/>
          </p:cNvCxnSpPr>
          <p:nvPr/>
        </p:nvCxnSpPr>
        <p:spPr>
          <a:xfrm>
            <a:off x="6011150" y="1968025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45"/>
          <p:cNvCxnSpPr>
            <a:cxnSpLocks/>
            <a:stCxn id="943" idx="4"/>
            <a:endCxn id="947" idx="0"/>
          </p:cNvCxnSpPr>
          <p:nvPr/>
        </p:nvCxnSpPr>
        <p:spPr>
          <a:xfrm>
            <a:off x="1626150" y="2435250"/>
            <a:ext cx="0" cy="1634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45"/>
          <p:cNvCxnSpPr>
            <a:cxnSpLocks/>
            <a:stCxn id="944" idx="4"/>
            <a:endCxn id="949" idx="0"/>
          </p:cNvCxnSpPr>
          <p:nvPr/>
        </p:nvCxnSpPr>
        <p:spPr>
          <a:xfrm>
            <a:off x="3590050" y="3532650"/>
            <a:ext cx="1" cy="1735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0" name="Google Shape;960;p45"/>
          <p:cNvCxnSpPr>
            <a:cxnSpLocks/>
            <a:stCxn id="945" idx="4"/>
            <a:endCxn id="951" idx="0"/>
          </p:cNvCxnSpPr>
          <p:nvPr/>
        </p:nvCxnSpPr>
        <p:spPr>
          <a:xfrm>
            <a:off x="5553950" y="2425225"/>
            <a:ext cx="3" cy="17363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45"/>
          <p:cNvCxnSpPr>
            <a:cxnSpLocks/>
            <a:stCxn id="946" idx="4"/>
            <a:endCxn id="953" idx="0"/>
          </p:cNvCxnSpPr>
          <p:nvPr/>
        </p:nvCxnSpPr>
        <p:spPr>
          <a:xfrm>
            <a:off x="7517850" y="3532650"/>
            <a:ext cx="4" cy="99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2" name="Google Shape;962;p45"/>
          <p:cNvGrpSpPr/>
          <p:nvPr/>
        </p:nvGrpSpPr>
        <p:grpSpPr>
          <a:xfrm>
            <a:off x="5279637" y="1801636"/>
            <a:ext cx="548627" cy="332779"/>
            <a:chOff x="6418996" y="1551155"/>
            <a:chExt cx="375566" cy="227993"/>
          </a:xfrm>
        </p:grpSpPr>
        <p:sp>
          <p:nvSpPr>
            <p:cNvPr id="963" name="Google Shape;963;p45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5"/>
          <p:cNvGrpSpPr/>
          <p:nvPr/>
        </p:nvGrpSpPr>
        <p:grpSpPr>
          <a:xfrm>
            <a:off x="7243534" y="2866438"/>
            <a:ext cx="548632" cy="418025"/>
            <a:chOff x="8036627" y="1518705"/>
            <a:chExt cx="379965" cy="293104"/>
          </a:xfrm>
        </p:grpSpPr>
        <p:sp>
          <p:nvSpPr>
            <p:cNvPr id="968" name="Google Shape;968;p45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5"/>
          <p:cNvGrpSpPr/>
          <p:nvPr/>
        </p:nvGrpSpPr>
        <p:grpSpPr>
          <a:xfrm>
            <a:off x="1351832" y="1777334"/>
            <a:ext cx="548635" cy="401431"/>
            <a:chOff x="6418996" y="2137679"/>
            <a:chExt cx="376164" cy="270051"/>
          </a:xfrm>
        </p:grpSpPr>
        <p:sp>
          <p:nvSpPr>
            <p:cNvPr id="976" name="Google Shape;976;p45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5"/>
          <p:cNvGrpSpPr/>
          <p:nvPr/>
        </p:nvGrpSpPr>
        <p:grpSpPr>
          <a:xfrm>
            <a:off x="3336823" y="2801131"/>
            <a:ext cx="506453" cy="548638"/>
            <a:chOff x="8052957" y="3283029"/>
            <a:chExt cx="351704" cy="374369"/>
          </a:xfrm>
        </p:grpSpPr>
        <p:sp>
          <p:nvSpPr>
            <p:cNvPr id="981" name="Google Shape;981;p45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ED455CAA-B267-43F0-FC11-D788FB59B7B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5/11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" grpId="0"/>
      <p:bldP spid="943" grpId="0" animBg="1"/>
      <p:bldP spid="944" grpId="0" animBg="1"/>
      <p:bldP spid="945" grpId="0" animBg="1"/>
      <p:bldP spid="946" grpId="0" animBg="1"/>
      <p:bldP spid="947" grpId="0"/>
      <p:bldP spid="949" grpId="0"/>
      <p:bldP spid="951" grpId="0"/>
      <p:bldP spid="953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Средства разработки</a:t>
            </a:r>
            <a:endParaRPr sz="3500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EF71854-B7E3-1BF2-E126-04FC0BEB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04" y="1464647"/>
            <a:ext cx="1552734" cy="155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E1B23B2D-E0E3-81C3-7FA4-55A45ACF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925" y="1468270"/>
            <a:ext cx="275463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EF22A574-2DFA-FD59-1E55-8CA4DFE97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459" y="1465018"/>
            <a:ext cx="2503064" cy="15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7B6DE68A-FEB3-F07C-501E-B89D16249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066" y="3371174"/>
            <a:ext cx="1526780" cy="15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C21A47F-D221-CD3D-686C-65A5EB50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658" y="3345862"/>
            <a:ext cx="164034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68A4C9-90DA-CDC0-2017-082815E336B8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6/11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подсистемы</a:t>
            </a:r>
            <a:endParaRPr dirty="0"/>
          </a:p>
        </p:txBody>
      </p:sp>
      <p:pic>
        <p:nvPicPr>
          <p:cNvPr id="465" name="Google Shape;465;p32"/>
          <p:cNvPicPr preferRelativeResize="0"/>
          <p:nvPr/>
        </p:nvPicPr>
        <p:blipFill rotWithShape="1">
          <a:blip r:embed="rId3">
            <a:alphaModFix/>
          </a:blip>
          <a:srcRect t="3139" b="3130"/>
          <a:stretch/>
        </p:blipFill>
        <p:spPr>
          <a:xfrm>
            <a:off x="5378750" y="1298125"/>
            <a:ext cx="2645352" cy="330588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4E7294E2-2E0B-8633-BB3B-F72D85D52523}"/>
              </a:ext>
            </a:extLst>
          </p:cNvPr>
          <p:cNvSpPr/>
          <p:nvPr/>
        </p:nvSpPr>
        <p:spPr>
          <a:xfrm rot="1270829">
            <a:off x="542269" y="1099326"/>
            <a:ext cx="1633128" cy="1633128"/>
          </a:xfrm>
          <a:prstGeom prst="ellipse">
            <a:avLst/>
          </a:prstGeom>
          <a:solidFill>
            <a:srgbClr val="FFB8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943;p45">
            <a:extLst>
              <a:ext uri="{FF2B5EF4-FFF2-40B4-BE49-F238E27FC236}">
                <a16:creationId xmlns:a16="http://schemas.microsoft.com/office/drawing/2014/main" id="{C2C1D430-2B65-720C-2C4E-B3CCA315FBD3}"/>
              </a:ext>
            </a:extLst>
          </p:cNvPr>
          <p:cNvSpPr/>
          <p:nvPr/>
        </p:nvSpPr>
        <p:spPr>
          <a:xfrm rot="3156643">
            <a:off x="1448095" y="2776601"/>
            <a:ext cx="1676838" cy="16768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8F9B73F0-B9C6-B82E-03CA-18CB28194456}"/>
              </a:ext>
            </a:extLst>
          </p:cNvPr>
          <p:cNvSpPr/>
          <p:nvPr/>
        </p:nvSpPr>
        <p:spPr>
          <a:xfrm>
            <a:off x="3653968" y="1692826"/>
            <a:ext cx="1637264" cy="15928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958;p45">
            <a:extLst>
              <a:ext uri="{FF2B5EF4-FFF2-40B4-BE49-F238E27FC236}">
                <a16:creationId xmlns:a16="http://schemas.microsoft.com/office/drawing/2014/main" id="{86CE5711-A9C6-0C60-7CA3-211F6DF3B536}"/>
              </a:ext>
            </a:extLst>
          </p:cNvPr>
          <p:cNvCxnSpPr>
            <a:cxnSpLocks/>
            <a:stCxn id="2" idx="5"/>
            <a:endCxn id="3" idx="2"/>
          </p:cNvCxnSpPr>
          <p:nvPr/>
        </p:nvCxnSpPr>
        <p:spPr>
          <a:xfrm>
            <a:off x="1688608" y="2662901"/>
            <a:ext cx="88795" cy="28597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58;p45">
            <a:extLst>
              <a:ext uri="{FF2B5EF4-FFF2-40B4-BE49-F238E27FC236}">
                <a16:creationId xmlns:a16="http://schemas.microsoft.com/office/drawing/2014/main" id="{C29E5EFA-AF81-4DEE-4112-B8E27FC4D958}"/>
              </a:ext>
            </a:extLst>
          </p:cNvPr>
          <p:cNvCxnSpPr>
            <a:cxnSpLocks/>
            <a:stCxn id="4" idx="3"/>
            <a:endCxn id="3" idx="7"/>
          </p:cNvCxnSpPr>
          <p:nvPr/>
        </p:nvCxnSpPr>
        <p:spPr>
          <a:xfrm flipH="1">
            <a:off x="3117548" y="3052422"/>
            <a:ext cx="776192" cy="6736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947;p45">
            <a:extLst>
              <a:ext uri="{FF2B5EF4-FFF2-40B4-BE49-F238E27FC236}">
                <a16:creationId xmlns:a16="http://schemas.microsoft.com/office/drawing/2014/main" id="{7D2EEA65-C218-B9FB-3B51-AC472AD184D4}"/>
              </a:ext>
            </a:extLst>
          </p:cNvPr>
          <p:cNvSpPr txBox="1"/>
          <p:nvPr/>
        </p:nvSpPr>
        <p:spPr>
          <a:xfrm flipH="1">
            <a:off x="452683" y="1670831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Клиент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Razor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" name="Google Shape;947;p45">
            <a:extLst>
              <a:ext uri="{FF2B5EF4-FFF2-40B4-BE49-F238E27FC236}">
                <a16:creationId xmlns:a16="http://schemas.microsoft.com/office/drawing/2014/main" id="{72D26629-053A-E749-E95E-BF93BBA04EF1}"/>
              </a:ext>
            </a:extLst>
          </p:cNvPr>
          <p:cNvSpPr txBox="1"/>
          <p:nvPr/>
        </p:nvSpPr>
        <p:spPr>
          <a:xfrm flipH="1">
            <a:off x="1380364" y="356153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Серверная часть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" name="Google Shape;947;p45">
            <a:extLst>
              <a:ext uri="{FF2B5EF4-FFF2-40B4-BE49-F238E27FC236}">
                <a16:creationId xmlns:a16="http://schemas.microsoft.com/office/drawing/2014/main" id="{80CDBBBD-3381-DFF8-C988-C61B5059DF3C}"/>
              </a:ext>
            </a:extLst>
          </p:cNvPr>
          <p:cNvSpPr txBox="1"/>
          <p:nvPr/>
        </p:nvSpPr>
        <p:spPr>
          <a:xfrm flipH="1">
            <a:off x="3566450" y="234039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База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данных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MySQL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56" name="Google Shape;943;p45">
            <a:extLst>
              <a:ext uri="{FF2B5EF4-FFF2-40B4-BE49-F238E27FC236}">
                <a16:creationId xmlns:a16="http://schemas.microsoft.com/office/drawing/2014/main" id="{18909FFD-D405-40F2-0A60-EE4A68BDC4D6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7/11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  <p:bldP spid="2" grpId="0" animBg="1"/>
      <p:bldP spid="3" grpId="0" animBg="1"/>
      <p:bldP spid="4" grpId="0" animBg="1"/>
      <p:bldP spid="25" grpId="0"/>
      <p:bldP spid="30" grpId="0"/>
      <p:bldP spid="31" grpId="0"/>
      <p:bldP spid="4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разработанного ПО</a:t>
            </a:r>
            <a:endParaRPr dirty="0"/>
          </a:p>
        </p:txBody>
      </p:sp>
      <p:graphicFrame>
        <p:nvGraphicFramePr>
          <p:cNvPr id="456" name="Google Shape;456;p31"/>
          <p:cNvGraphicFramePr/>
          <p:nvPr>
            <p:extLst>
              <p:ext uri="{D42A27DB-BD31-4B8C-83A1-F6EECF244321}">
                <p14:modId xmlns:p14="http://schemas.microsoft.com/office/powerpoint/2010/main" val="3582504714"/>
              </p:ext>
            </p:extLst>
          </p:nvPr>
        </p:nvGraphicFramePr>
        <p:xfrm>
          <a:off x="720000" y="1657541"/>
          <a:ext cx="7704000" cy="2405412"/>
        </p:xfrm>
        <a:graphic>
          <a:graphicData uri="http://schemas.openxmlformats.org/drawingml/2006/table">
            <a:tbl>
              <a:tblPr>
                <a:noFill/>
                <a:tableStyleId>{C923E398-1968-49A3-9415-A12570E0987F}</a:tableStyleId>
              </a:tblPr>
              <a:tblGrid>
                <a:gridCol w="24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Автоматизация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Автоматизация процессов учета.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Оптимизация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Эффективное планирование</a:t>
                      </a:r>
                      <a:r>
                        <a:rPr lang="en-US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ресурсами.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Прозрачность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актуальным данным о проектах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Мобильность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подсистеме с любого устройства.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964175-5E22-4F12-A526-BD9BCA7AA552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8/11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/>
              <a:t>Подсистема </a:t>
            </a:r>
            <a:r>
              <a:rPr lang="ru-RU" sz="18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800" dirty="0"/>
              <a:t>разработана и все поставленные задачи выполнены.</a:t>
            </a:r>
          </a:p>
        </p:txBody>
      </p:sp>
      <p:pic>
        <p:nvPicPr>
          <p:cNvPr id="489" name="Google Shape;489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071" t="2950" r="29086" b="626"/>
          <a:stretch/>
        </p:blipFill>
        <p:spPr>
          <a:xfrm flipH="1">
            <a:off x="5480350" y="100"/>
            <a:ext cx="3663630" cy="5143500"/>
          </a:xfrm>
          <a:prstGeom prst="flowChartDocument">
            <a:avLst/>
          </a:prstGeom>
        </p:spPr>
      </p:pic>
      <p:grpSp>
        <p:nvGrpSpPr>
          <p:cNvPr id="490" name="Google Shape;490;p34"/>
          <p:cNvGrpSpPr/>
          <p:nvPr/>
        </p:nvGrpSpPr>
        <p:grpSpPr>
          <a:xfrm>
            <a:off x="8466350" y="-192325"/>
            <a:ext cx="2287450" cy="2974225"/>
            <a:chOff x="6581275" y="1629775"/>
            <a:chExt cx="2287450" cy="2974225"/>
          </a:xfrm>
        </p:grpSpPr>
        <p:sp>
          <p:nvSpPr>
            <p:cNvPr id="491" name="Google Shape;491;p34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34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495" name="Google Shape;495;p34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4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4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4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4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4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4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4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4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4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4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4" name="Google Shape;574;p34"/>
          <p:cNvSpPr/>
          <p:nvPr/>
        </p:nvSpPr>
        <p:spPr>
          <a:xfrm rot="5400000">
            <a:off x="4997967" y="-195188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18;p30">
            <a:extLst>
              <a:ext uri="{FF2B5EF4-FFF2-40B4-BE49-F238E27FC236}">
                <a16:creationId xmlns:a16="http://schemas.microsoft.com/office/drawing/2014/main" id="{9B73CEB8-A54C-0504-17EC-C9E0BEC8EC4E}"/>
              </a:ext>
            </a:extLst>
          </p:cNvPr>
          <p:cNvGrpSpPr/>
          <p:nvPr/>
        </p:nvGrpSpPr>
        <p:grpSpPr>
          <a:xfrm rot="2048810">
            <a:off x="-771149" y="3515292"/>
            <a:ext cx="6263639" cy="2417498"/>
            <a:chOff x="3354225" y="2000525"/>
            <a:chExt cx="2318650" cy="894900"/>
          </a:xfrm>
        </p:grpSpPr>
        <p:sp>
          <p:nvSpPr>
            <p:cNvPr id="3" name="Google Shape;419;p30">
              <a:extLst>
                <a:ext uri="{FF2B5EF4-FFF2-40B4-BE49-F238E27FC236}">
                  <a16:creationId xmlns:a16="http://schemas.microsoft.com/office/drawing/2014/main" id="{8E5F7FF6-9A1E-A23F-AD88-CA7DEB0DC403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20;p30">
              <a:extLst>
                <a:ext uri="{FF2B5EF4-FFF2-40B4-BE49-F238E27FC236}">
                  <a16:creationId xmlns:a16="http://schemas.microsoft.com/office/drawing/2014/main" id="{7AE8D3E9-9C10-49EB-FED4-BE375E4B2689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21;p30">
              <a:extLst>
                <a:ext uri="{FF2B5EF4-FFF2-40B4-BE49-F238E27FC236}">
                  <a16:creationId xmlns:a16="http://schemas.microsoft.com/office/drawing/2014/main" id="{34054169-AF55-8EC7-63AA-4DD05536EA7B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22;p30">
              <a:extLst>
                <a:ext uri="{FF2B5EF4-FFF2-40B4-BE49-F238E27FC236}">
                  <a16:creationId xmlns:a16="http://schemas.microsoft.com/office/drawing/2014/main" id="{325583AB-BD54-1E19-6B34-1D68E6D49C0E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3;p30">
              <a:extLst>
                <a:ext uri="{FF2B5EF4-FFF2-40B4-BE49-F238E27FC236}">
                  <a16:creationId xmlns:a16="http://schemas.microsoft.com/office/drawing/2014/main" id="{54CB7D14-2420-578F-BA58-03A2DF221E60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4;p30">
              <a:extLst>
                <a:ext uri="{FF2B5EF4-FFF2-40B4-BE49-F238E27FC236}">
                  <a16:creationId xmlns:a16="http://schemas.microsoft.com/office/drawing/2014/main" id="{6E68FD25-6582-67C5-0DF2-C2898730C6AE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943;p45">
            <a:extLst>
              <a:ext uri="{FF2B5EF4-FFF2-40B4-BE49-F238E27FC236}">
                <a16:creationId xmlns:a16="http://schemas.microsoft.com/office/drawing/2014/main" id="{C8F5940F-C325-D01A-DE88-86BBB7A512DC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9/11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/>
      <p:bldP spid="488" grpId="0" build="p"/>
      <p:bldP spid="574" grpId="0" animBg="1"/>
      <p:bldP spid="9" grpId="0" animBg="1"/>
    </p:bldLst>
  </p:timing>
</p:sld>
</file>

<file path=ppt/theme/theme1.xml><?xml version="1.0" encoding="utf-8"?>
<a:theme xmlns:a="http://schemas.openxmlformats.org/drawingml/2006/main" name=" Road Maintenance and Rehabilitation Project Proposal by Slidesgo">
  <a:themeElements>
    <a:clrScheme name="Simple Light">
      <a:dk1>
        <a:srgbClr val="232323"/>
      </a:dk1>
      <a:lt1>
        <a:srgbClr val="EFEFEF"/>
      </a:lt1>
      <a:dk2>
        <a:srgbClr val="000000"/>
      </a:dk2>
      <a:lt2>
        <a:srgbClr val="A8A8A8"/>
      </a:lt2>
      <a:accent1>
        <a:srgbClr val="FFFFFF"/>
      </a:accent1>
      <a:accent2>
        <a:srgbClr val="FFB83C"/>
      </a:accent2>
      <a:accent3>
        <a:srgbClr val="B06026"/>
      </a:accent3>
      <a:accent4>
        <a:srgbClr val="944642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598</Words>
  <Application>Microsoft Office PowerPoint</Application>
  <PresentationFormat>Экран (16:9)</PresentationFormat>
  <Paragraphs>87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4" baseType="lpstr">
      <vt:lpstr>Manrope Medium</vt:lpstr>
      <vt:lpstr>Kanit</vt:lpstr>
      <vt:lpstr>Bebas Neue</vt:lpstr>
      <vt:lpstr>Nunito Light</vt:lpstr>
      <vt:lpstr>Anaheim</vt:lpstr>
      <vt:lpstr>Montserrat</vt:lpstr>
      <vt:lpstr>Kanit Medium</vt:lpstr>
      <vt:lpstr>Barlow</vt:lpstr>
      <vt:lpstr>DDG_ProximaNova</vt:lpstr>
      <vt:lpstr>Arial</vt:lpstr>
      <vt:lpstr>Open Sans Light</vt:lpstr>
      <vt:lpstr>PT Sans</vt:lpstr>
      <vt:lpstr> Road Maintenance and Rehabilitation Project Proposal by Slidesgo</vt:lpstr>
      <vt:lpstr>Курсовой проект Разработка подсистемы учёта материалов и спецтехники для автодорог</vt:lpstr>
      <vt:lpstr>Актуальность</vt:lpstr>
      <vt:lpstr>Менеджер проектов</vt:lpstr>
      <vt:lpstr>Цель</vt:lpstr>
      <vt:lpstr>Задачи</vt:lpstr>
      <vt:lpstr>Средства разработки</vt:lpstr>
      <vt:lpstr>Архитектура подсистемы</vt:lpstr>
      <vt:lpstr>Преимущества разработанного ПО</vt:lpstr>
      <vt:lpstr>Заключение</vt:lpstr>
      <vt:lpstr>Мое приложение</vt:lpstr>
      <vt:lpstr>Курсовой проект Разработка подсистемы учёта материалов и спецтехники для автодорог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slizys fokdal</dc:creator>
  <cp:lastModifiedBy>slizys fokdal</cp:lastModifiedBy>
  <cp:revision>6</cp:revision>
  <dcterms:modified xsi:type="dcterms:W3CDTF">2024-12-14T10:56:15Z</dcterms:modified>
</cp:coreProperties>
</file>